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diagrams/data21.xml" ContentType="application/vnd.openxmlformats-officedocument.drawingml.diagramData+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59" r:id="rId2"/>
    <p:sldId id="566" r:id="rId3"/>
    <p:sldId id="568" r:id="rId4"/>
    <p:sldId id="569" r:id="rId5"/>
    <p:sldId id="570" r:id="rId6"/>
    <p:sldId id="571" r:id="rId7"/>
    <p:sldId id="604" r:id="rId8"/>
    <p:sldId id="567" r:id="rId9"/>
    <p:sldId id="572" r:id="rId10"/>
    <p:sldId id="574" r:id="rId11"/>
    <p:sldId id="575" r:id="rId12"/>
    <p:sldId id="577" r:id="rId13"/>
    <p:sldId id="573" r:id="rId14"/>
    <p:sldId id="579" r:id="rId15"/>
    <p:sldId id="594" r:id="rId16"/>
    <p:sldId id="595" r:id="rId17"/>
    <p:sldId id="615" r:id="rId18"/>
    <p:sldId id="616" r:id="rId19"/>
    <p:sldId id="580" r:id="rId20"/>
    <p:sldId id="581" r:id="rId21"/>
    <p:sldId id="582" r:id="rId22"/>
    <p:sldId id="584" r:id="rId23"/>
    <p:sldId id="603" r:id="rId24"/>
    <p:sldId id="605" r:id="rId25"/>
    <p:sldId id="583" r:id="rId26"/>
    <p:sldId id="585" r:id="rId27"/>
    <p:sldId id="589" r:id="rId28"/>
    <p:sldId id="590" r:id="rId29"/>
    <p:sldId id="586" r:id="rId30"/>
    <p:sldId id="587" r:id="rId31"/>
    <p:sldId id="592" r:id="rId32"/>
    <p:sldId id="591" r:id="rId33"/>
    <p:sldId id="576" r:id="rId34"/>
    <p:sldId id="593" r:id="rId35"/>
    <p:sldId id="606" r:id="rId36"/>
    <p:sldId id="596" r:id="rId37"/>
    <p:sldId id="598" r:id="rId38"/>
    <p:sldId id="607" r:id="rId39"/>
    <p:sldId id="599" r:id="rId40"/>
    <p:sldId id="600" r:id="rId41"/>
    <p:sldId id="619" r:id="rId42"/>
    <p:sldId id="620" r:id="rId43"/>
    <p:sldId id="609" r:id="rId44"/>
    <p:sldId id="610" r:id="rId45"/>
    <p:sldId id="601" r:id="rId46"/>
    <p:sldId id="602" r:id="rId47"/>
    <p:sldId id="611" r:id="rId48"/>
    <p:sldId id="614" r:id="rId49"/>
    <p:sldId id="613" r:id="rId50"/>
    <p:sldId id="621" r:id="rId51"/>
    <p:sldId id="617" r:id="rId52"/>
    <p:sldId id="618" r:id="rId53"/>
    <p:sldId id="341" r:id="rId54"/>
    <p:sldId id="612" r:id="rId55"/>
    <p:sldId id="608"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Estilo temático 1 - Énfasis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0"/>
  </p:normalViewPr>
  <p:slideViewPr>
    <p:cSldViewPr snapToGrid="0">
      <p:cViewPr varScale="1">
        <p:scale>
          <a:sx n="75" d="100"/>
          <a:sy n="75" d="100"/>
        </p:scale>
        <p:origin x="-102" y="-600"/>
      </p:cViewPr>
      <p:guideLst>
        <p:guide orient="horz" pos="2160"/>
        <p:guide pos="3840"/>
      </p:guideLst>
    </p:cSldViewPr>
  </p:slideViewPr>
  <p:notesTextViewPr>
    <p:cViewPr>
      <p:scale>
        <a:sx n="1" d="1"/>
        <a:sy n="1" d="1"/>
      </p:scale>
      <p:origin x="0" y="0"/>
    </p:cViewPr>
  </p:notesTextViewPr>
  <p:sorterViewPr>
    <p:cViewPr>
      <p:scale>
        <a:sx n="100" d="100"/>
        <a:sy n="100" d="100"/>
      </p:scale>
      <p:origin x="0" y="-801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37EAEE-4476-4B15-ADE1-F2E740CF0ABB}" type="doc">
      <dgm:prSet loTypeId="urn:microsoft.com/office/officeart/2005/8/layout/hierarchy4" loCatId="hierarchy" qsTypeId="urn:microsoft.com/office/officeart/2005/8/quickstyle/simple1" qsCatId="simple" csTypeId="urn:microsoft.com/office/officeart/2005/8/colors/accent2_2" csCatId="accent2" phldr="1"/>
      <dgm:spPr/>
      <dgm:t>
        <a:bodyPr/>
        <a:lstStyle/>
        <a:p>
          <a:endParaRPr lang="es-ES"/>
        </a:p>
      </dgm:t>
    </dgm:pt>
    <dgm:pt modelId="{9F43FFBD-B3CD-483E-A064-73EF54A0903B}">
      <dgm:prSet phldrT="[Texto]" custT="1"/>
      <dgm:spPr/>
      <dgm:t>
        <a:bodyPr/>
        <a:lstStyle/>
        <a:p>
          <a:r>
            <a:rPr lang="es-ES" sz="4000" dirty="0">
              <a:solidFill>
                <a:schemeClr val="tx1"/>
              </a:solidFill>
              <a:latin typeface="Arial" panose="020B0604020202020204" pitchFamily="34" charset="0"/>
              <a:cs typeface="Arial" panose="020B0604020202020204" pitchFamily="34" charset="0"/>
            </a:rPr>
            <a:t>Superconductores clasificación de acuerdo al comportamiento magnético</a:t>
          </a:r>
          <a:endParaRPr lang="es-ES" sz="5100" dirty="0">
            <a:solidFill>
              <a:schemeClr val="tx1"/>
            </a:solidFill>
            <a:latin typeface="Arial" panose="020B0604020202020204" pitchFamily="34" charset="0"/>
            <a:cs typeface="Arial" panose="020B0604020202020204" pitchFamily="34" charset="0"/>
          </a:endParaRPr>
        </a:p>
      </dgm:t>
    </dgm:pt>
    <dgm:pt modelId="{46FA2E40-F567-4878-9C3D-F76F88CAF5FE}" type="parTrans" cxnId="{B329AD3C-D0FF-4042-9B8A-37C421E237A7}">
      <dgm:prSet/>
      <dgm:spPr/>
      <dgm:t>
        <a:bodyPr/>
        <a:lstStyle/>
        <a:p>
          <a:endParaRPr lang="es-ES"/>
        </a:p>
      </dgm:t>
    </dgm:pt>
    <dgm:pt modelId="{6A10D088-0870-4CEB-A700-075F7187A656}" type="sibTrans" cxnId="{B329AD3C-D0FF-4042-9B8A-37C421E237A7}">
      <dgm:prSet/>
      <dgm:spPr/>
      <dgm:t>
        <a:bodyPr/>
        <a:lstStyle/>
        <a:p>
          <a:endParaRPr lang="es-ES"/>
        </a:p>
      </dgm:t>
    </dgm:pt>
    <dgm:pt modelId="{7E877A0A-712B-49DD-8656-E14DB9E51125}">
      <dgm:prSet phldrT="[Texto]" custT="1"/>
      <dgm:spPr>
        <a:solidFill>
          <a:srgbClr val="92D050"/>
        </a:solidFill>
      </dgm:spPr>
      <dgm:t>
        <a:bodyPr/>
        <a:lstStyle/>
        <a:p>
          <a:r>
            <a:rPr lang="es-ES" sz="3200" dirty="0">
              <a:solidFill>
                <a:schemeClr val="tx1"/>
              </a:solidFill>
              <a:latin typeface="Arial" panose="020B0604020202020204" pitchFamily="34" charset="0"/>
              <a:cs typeface="Arial" panose="020B0604020202020204" pitchFamily="34" charset="0"/>
            </a:rPr>
            <a:t>Tipo I</a:t>
          </a:r>
        </a:p>
      </dgm:t>
    </dgm:pt>
    <dgm:pt modelId="{24A057DA-0F35-456B-939D-EEF42B76C79A}" type="parTrans" cxnId="{A8ADB600-4D6A-4414-B528-D5AA2C241B1A}">
      <dgm:prSet/>
      <dgm:spPr/>
      <dgm:t>
        <a:bodyPr/>
        <a:lstStyle/>
        <a:p>
          <a:endParaRPr lang="es-ES"/>
        </a:p>
      </dgm:t>
    </dgm:pt>
    <dgm:pt modelId="{54EF4BF7-B406-4950-ACAD-D86D58870D87}" type="sibTrans" cxnId="{A8ADB600-4D6A-4414-B528-D5AA2C241B1A}">
      <dgm:prSet/>
      <dgm:spPr/>
      <dgm:t>
        <a:bodyPr/>
        <a:lstStyle/>
        <a:p>
          <a:endParaRPr lang="es-ES"/>
        </a:p>
      </dgm:t>
    </dgm:pt>
    <dgm:pt modelId="{8D57B17C-600E-45CE-8219-9941A8726710}">
      <dgm:prSet phldrT="[Texto]" custT="1"/>
      <dgm:spPr>
        <a:solidFill>
          <a:srgbClr val="00B0F0"/>
        </a:solidFill>
      </dgm:spPr>
      <dgm:t>
        <a:bodyPr/>
        <a:lstStyle/>
        <a:p>
          <a:r>
            <a:rPr lang="es-ES" sz="3200" dirty="0">
              <a:solidFill>
                <a:schemeClr val="tx1"/>
              </a:solidFill>
              <a:latin typeface="Arial" panose="020B0604020202020204" pitchFamily="34" charset="0"/>
              <a:cs typeface="Arial" panose="020B0604020202020204" pitchFamily="34" charset="0"/>
            </a:rPr>
            <a:t>Tipo II</a:t>
          </a:r>
        </a:p>
      </dgm:t>
    </dgm:pt>
    <dgm:pt modelId="{2BBBD345-E278-4CC0-A37A-AA74BAD077A0}" type="parTrans" cxnId="{CC7DB7C3-0C1B-41A2-85E0-3900ED041A22}">
      <dgm:prSet/>
      <dgm:spPr/>
      <dgm:t>
        <a:bodyPr/>
        <a:lstStyle/>
        <a:p>
          <a:endParaRPr lang="es-ES"/>
        </a:p>
      </dgm:t>
    </dgm:pt>
    <dgm:pt modelId="{C5D195CD-954A-4777-8C67-0391FC018F2C}" type="sibTrans" cxnId="{CC7DB7C3-0C1B-41A2-85E0-3900ED041A22}">
      <dgm:prSet/>
      <dgm:spPr/>
      <dgm:t>
        <a:bodyPr/>
        <a:lstStyle/>
        <a:p>
          <a:endParaRPr lang="es-ES"/>
        </a:p>
      </dgm:t>
    </dgm:pt>
    <dgm:pt modelId="{8D248DBE-5F69-4A20-BD84-F2A398B467AF}">
      <dgm:prSet phldrT="[Texto]" custT="1"/>
      <dgm:spPr/>
      <dgm:t>
        <a:bodyPr/>
        <a:lstStyle/>
        <a:p>
          <a:r>
            <a:rPr lang="es-ES" sz="3600" dirty="0">
              <a:solidFill>
                <a:schemeClr val="tx1"/>
              </a:solidFill>
              <a:latin typeface="Arial" panose="020B0604020202020204" pitchFamily="34" charset="0"/>
              <a:cs typeface="Arial" panose="020B0604020202020204" pitchFamily="34" charset="0"/>
            </a:rPr>
            <a:t>Campo externo</a:t>
          </a:r>
        </a:p>
      </dgm:t>
    </dgm:pt>
    <dgm:pt modelId="{F0AA4CF4-8923-4C0C-B941-D8DD1E77652A}" type="parTrans" cxnId="{1CDA3138-9295-4400-9850-FDD1E49EECB2}">
      <dgm:prSet/>
      <dgm:spPr/>
      <dgm:t>
        <a:bodyPr/>
        <a:lstStyle/>
        <a:p>
          <a:endParaRPr lang="es-ES"/>
        </a:p>
      </dgm:t>
    </dgm:pt>
    <dgm:pt modelId="{93611219-47F3-47F1-98C5-F13F461BA1CA}" type="sibTrans" cxnId="{1CDA3138-9295-4400-9850-FDD1E49EECB2}">
      <dgm:prSet/>
      <dgm:spPr/>
      <dgm:t>
        <a:bodyPr/>
        <a:lstStyle/>
        <a:p>
          <a:endParaRPr lang="es-ES"/>
        </a:p>
      </dgm:t>
    </dgm:pt>
    <dgm:pt modelId="{295E98FC-4E80-43C5-8BF9-9AC1E13B409A}">
      <dgm:prSet custT="1"/>
      <dgm:spPr>
        <a:solidFill>
          <a:srgbClr val="92D050"/>
        </a:solidFill>
      </dgm:spPr>
      <dgm:t>
        <a:bodyPr/>
        <a:lstStyle/>
        <a:p>
          <a:r>
            <a:rPr lang="es-ES" sz="1800" b="0" i="0" dirty="0">
              <a:solidFill>
                <a:schemeClr val="tx1"/>
              </a:solidFill>
              <a:latin typeface="Arial" panose="020B0604020202020204" pitchFamily="34" charset="0"/>
              <a:cs typeface="Arial" panose="020B0604020202020204" pitchFamily="34" charset="0"/>
            </a:rPr>
            <a:t>No permiten que penetre un campo magnético externo, perfectamente diamagnético, efecto  Meissner</a:t>
          </a:r>
          <a:endParaRPr lang="es-ES" sz="1800" dirty="0">
            <a:solidFill>
              <a:schemeClr val="tx1"/>
            </a:solidFill>
            <a:latin typeface="Arial" panose="020B0604020202020204" pitchFamily="34" charset="0"/>
            <a:cs typeface="Arial" panose="020B0604020202020204" pitchFamily="34" charset="0"/>
          </a:endParaRPr>
        </a:p>
      </dgm:t>
    </dgm:pt>
    <dgm:pt modelId="{3F8A11A3-E395-4CB8-98D6-5EC5ED3220C9}" type="parTrans" cxnId="{16CF80EA-6D4A-4F59-A97A-DBA37E971BD5}">
      <dgm:prSet/>
      <dgm:spPr/>
      <dgm:t>
        <a:bodyPr/>
        <a:lstStyle/>
        <a:p>
          <a:endParaRPr lang="es-ES"/>
        </a:p>
      </dgm:t>
    </dgm:pt>
    <dgm:pt modelId="{7AEEFA08-70A7-4027-8442-17C6A944E249}" type="sibTrans" cxnId="{16CF80EA-6D4A-4F59-A97A-DBA37E971BD5}">
      <dgm:prSet/>
      <dgm:spPr/>
      <dgm:t>
        <a:bodyPr/>
        <a:lstStyle/>
        <a:p>
          <a:endParaRPr lang="es-ES"/>
        </a:p>
      </dgm:t>
    </dgm:pt>
    <dgm:pt modelId="{0AF1730D-7E17-47F0-9A50-D20371412ABF}">
      <dgm:prSet custT="1"/>
      <dgm:spPr>
        <a:solidFill>
          <a:srgbClr val="00B0F0"/>
        </a:solidFill>
      </dgm:spPr>
      <dgm:t>
        <a:bodyPr/>
        <a:lstStyle/>
        <a:p>
          <a:r>
            <a:rPr lang="es-ES" sz="1800" dirty="0">
              <a:solidFill>
                <a:schemeClr val="tx1"/>
              </a:solidFill>
              <a:latin typeface="Arial" panose="020B0604020202020204" pitchFamily="34" charset="0"/>
              <a:cs typeface="Arial" panose="020B0604020202020204" pitchFamily="34" charset="0"/>
            </a:rPr>
            <a:t>Campo débil </a:t>
          </a:r>
          <a:r>
            <a:rPr lang="es-ES" sz="1800" b="0" i="0" dirty="0">
              <a:solidFill>
                <a:schemeClr val="tx1"/>
              </a:solidFill>
              <a:latin typeface="Arial" panose="020B0604020202020204" pitchFamily="34" charset="0"/>
              <a:cs typeface="Arial" panose="020B0604020202020204" pitchFamily="34" charset="0"/>
            </a:rPr>
            <a:t>lo repele perfectamente</a:t>
          </a:r>
          <a:endParaRPr lang="es-ES" sz="1800" dirty="0">
            <a:solidFill>
              <a:schemeClr val="tx1"/>
            </a:solidFill>
            <a:latin typeface="Arial" panose="020B0604020202020204" pitchFamily="34" charset="0"/>
            <a:cs typeface="Arial" panose="020B0604020202020204" pitchFamily="34" charset="0"/>
          </a:endParaRPr>
        </a:p>
      </dgm:t>
    </dgm:pt>
    <dgm:pt modelId="{C201C1B2-DE13-4085-9115-0895E7F009EF}" type="parTrans" cxnId="{28977ACB-847A-493A-B180-DB6F127303FE}">
      <dgm:prSet/>
      <dgm:spPr/>
      <dgm:t>
        <a:bodyPr/>
        <a:lstStyle/>
        <a:p>
          <a:endParaRPr lang="es-ES"/>
        </a:p>
      </dgm:t>
    </dgm:pt>
    <dgm:pt modelId="{BB513DB1-A680-40BC-A6A1-BA66550D1689}" type="sibTrans" cxnId="{28977ACB-847A-493A-B180-DB6F127303FE}">
      <dgm:prSet/>
      <dgm:spPr/>
      <dgm:t>
        <a:bodyPr/>
        <a:lstStyle/>
        <a:p>
          <a:endParaRPr lang="es-ES"/>
        </a:p>
      </dgm:t>
    </dgm:pt>
    <dgm:pt modelId="{C97FDF46-5D02-4EAC-BAB7-D0BEF5F233AD}">
      <dgm:prSet custT="1"/>
      <dgm:spPr>
        <a:solidFill>
          <a:srgbClr val="00B0F0"/>
        </a:solidFill>
      </dgm:spPr>
      <dgm:t>
        <a:bodyPr/>
        <a:lstStyle/>
        <a:p>
          <a:r>
            <a:rPr lang="es-ES" sz="1600" dirty="0">
              <a:solidFill>
                <a:schemeClr val="tx1"/>
              </a:solidFill>
            </a:rPr>
            <a:t> </a:t>
          </a:r>
          <a:r>
            <a:rPr lang="es-ES" sz="1800" b="0" i="0" dirty="0">
              <a:solidFill>
                <a:schemeClr val="tx1"/>
              </a:solidFill>
              <a:latin typeface="Arial" panose="020B0604020202020204" pitchFamily="34" charset="0"/>
              <a:cs typeface="Arial" panose="020B0604020202020204" pitchFamily="34" charset="0"/>
            </a:rPr>
            <a:t>Si  aumenta el campo, el sistema se vuelve inestable e introducir vórtices para disminuir su energía</a:t>
          </a:r>
          <a:endParaRPr lang="es-ES" sz="1800" dirty="0">
            <a:solidFill>
              <a:schemeClr val="tx1"/>
            </a:solidFill>
            <a:latin typeface="Arial" panose="020B0604020202020204" pitchFamily="34" charset="0"/>
            <a:cs typeface="Arial" panose="020B0604020202020204" pitchFamily="34" charset="0"/>
          </a:endParaRPr>
        </a:p>
      </dgm:t>
    </dgm:pt>
    <dgm:pt modelId="{7FCBE42A-E01D-437A-8C3C-C192952835CB}" type="parTrans" cxnId="{600A2B4C-4752-4AE3-82EC-BCB07C573B85}">
      <dgm:prSet/>
      <dgm:spPr/>
      <dgm:t>
        <a:bodyPr/>
        <a:lstStyle/>
        <a:p>
          <a:endParaRPr lang="es-ES"/>
        </a:p>
      </dgm:t>
    </dgm:pt>
    <dgm:pt modelId="{3EE7E11A-3FEC-491A-85CD-9C241EA944F2}" type="sibTrans" cxnId="{600A2B4C-4752-4AE3-82EC-BCB07C573B85}">
      <dgm:prSet/>
      <dgm:spPr/>
      <dgm:t>
        <a:bodyPr/>
        <a:lstStyle/>
        <a:p>
          <a:endParaRPr lang="es-ES"/>
        </a:p>
      </dgm:t>
    </dgm:pt>
    <dgm:pt modelId="{76CBC34C-2E1B-4ED1-8A07-47581D0443AF}">
      <dgm:prSet custT="1"/>
      <dgm:spPr>
        <a:solidFill>
          <a:srgbClr val="00B0F0"/>
        </a:solidFill>
      </dgm:spPr>
      <dgm:t>
        <a:bodyPr/>
        <a:lstStyle/>
        <a:p>
          <a:r>
            <a:rPr lang="es-ES" sz="1800" b="0" i="0" dirty="0">
              <a:solidFill>
                <a:schemeClr val="tx1"/>
              </a:solidFill>
              <a:latin typeface="Arial" panose="020B0604020202020204" pitchFamily="34" charset="0"/>
              <a:cs typeface="Arial" panose="020B0604020202020204" pitchFamily="34" charset="0"/>
            </a:rPr>
            <a:t>Si el campo es muy intenso, el número de defectos es muy grande y el material deja de ser superconductor. Éste es el </a:t>
          </a:r>
          <a:r>
            <a:rPr lang="es-ES" sz="1800" b="1" i="0" dirty="0">
              <a:solidFill>
                <a:schemeClr val="tx1"/>
              </a:solidFill>
              <a:latin typeface="Arial" panose="020B0604020202020204" pitchFamily="34" charset="0"/>
              <a:cs typeface="Arial" panose="020B0604020202020204" pitchFamily="34" charset="0"/>
            </a:rPr>
            <a:t>campo crítico</a:t>
          </a:r>
          <a:r>
            <a:rPr lang="es-ES" sz="1800" b="0" i="0" dirty="0">
              <a:solidFill>
                <a:schemeClr val="tx1"/>
              </a:solidFill>
              <a:latin typeface="Arial" panose="020B0604020202020204" pitchFamily="34" charset="0"/>
              <a:cs typeface="Arial" panose="020B0604020202020204" pitchFamily="34" charset="0"/>
            </a:rPr>
            <a:t> que hace que un material deje de ser superconductor</a:t>
          </a:r>
          <a:r>
            <a:rPr lang="es-ES" sz="1600" b="0" i="0" dirty="0"/>
            <a:t>.</a:t>
          </a:r>
          <a:endParaRPr lang="es-ES" sz="1600" dirty="0"/>
        </a:p>
      </dgm:t>
    </dgm:pt>
    <dgm:pt modelId="{A329D988-FE87-4E5E-81ED-283952B8C32E}" type="parTrans" cxnId="{A2658B62-6762-4E03-8556-39F2C648C905}">
      <dgm:prSet/>
      <dgm:spPr/>
      <dgm:t>
        <a:bodyPr/>
        <a:lstStyle/>
        <a:p>
          <a:endParaRPr lang="es-ES"/>
        </a:p>
      </dgm:t>
    </dgm:pt>
    <dgm:pt modelId="{C3D31531-882B-47C8-BC66-9C43C1BE7085}" type="sibTrans" cxnId="{A2658B62-6762-4E03-8556-39F2C648C905}">
      <dgm:prSet/>
      <dgm:spPr/>
      <dgm:t>
        <a:bodyPr/>
        <a:lstStyle/>
        <a:p>
          <a:endParaRPr lang="es-ES"/>
        </a:p>
      </dgm:t>
    </dgm:pt>
    <dgm:pt modelId="{5A487276-1707-4AFA-ACB1-D8268A487C85}" type="pres">
      <dgm:prSet presAssocID="{C337EAEE-4476-4B15-ADE1-F2E740CF0ABB}" presName="Name0" presStyleCnt="0">
        <dgm:presLayoutVars>
          <dgm:chPref val="1"/>
          <dgm:dir/>
          <dgm:animOne val="branch"/>
          <dgm:animLvl val="lvl"/>
          <dgm:resizeHandles/>
        </dgm:presLayoutVars>
      </dgm:prSet>
      <dgm:spPr/>
      <dgm:t>
        <a:bodyPr/>
        <a:lstStyle/>
        <a:p>
          <a:endParaRPr lang="es-ES"/>
        </a:p>
      </dgm:t>
    </dgm:pt>
    <dgm:pt modelId="{D23F67D6-9293-4ADE-A174-D2999CC1F964}" type="pres">
      <dgm:prSet presAssocID="{9F43FFBD-B3CD-483E-A064-73EF54A0903B}" presName="vertOne" presStyleCnt="0"/>
      <dgm:spPr/>
    </dgm:pt>
    <dgm:pt modelId="{FBF1F370-1918-445F-8BCB-A9A24211A7ED}" type="pres">
      <dgm:prSet presAssocID="{9F43FFBD-B3CD-483E-A064-73EF54A0903B}" presName="txOne" presStyleLbl="node0" presStyleIdx="0" presStyleCnt="1" custScaleY="56196" custLinFactNeighborX="37" custLinFactNeighborY="98555">
        <dgm:presLayoutVars>
          <dgm:chPref val="3"/>
        </dgm:presLayoutVars>
      </dgm:prSet>
      <dgm:spPr/>
      <dgm:t>
        <a:bodyPr/>
        <a:lstStyle/>
        <a:p>
          <a:endParaRPr lang="es-ES"/>
        </a:p>
      </dgm:t>
    </dgm:pt>
    <dgm:pt modelId="{EA2A232D-E31A-40EC-A944-CF39DD8DB67A}" type="pres">
      <dgm:prSet presAssocID="{9F43FFBD-B3CD-483E-A064-73EF54A0903B}" presName="parTransOne" presStyleCnt="0"/>
      <dgm:spPr/>
    </dgm:pt>
    <dgm:pt modelId="{94C9CAAE-FCBB-4FF5-BE6D-874C8DAC85DB}" type="pres">
      <dgm:prSet presAssocID="{9F43FFBD-B3CD-483E-A064-73EF54A0903B}" presName="horzOne" presStyleCnt="0"/>
      <dgm:spPr/>
    </dgm:pt>
    <dgm:pt modelId="{0414817C-4227-4E00-BF6F-CC47D38C963D}" type="pres">
      <dgm:prSet presAssocID="{7E877A0A-712B-49DD-8656-E14DB9E51125}" presName="vertTwo" presStyleCnt="0"/>
      <dgm:spPr/>
    </dgm:pt>
    <dgm:pt modelId="{2A1866B6-D07B-4A4B-A799-A30F1F337C3C}" type="pres">
      <dgm:prSet presAssocID="{7E877A0A-712B-49DD-8656-E14DB9E51125}" presName="txTwo" presStyleLbl="node2" presStyleIdx="0" presStyleCnt="2" custScaleY="33124" custLinFactY="25840" custLinFactNeighborX="1638" custLinFactNeighborY="100000">
        <dgm:presLayoutVars>
          <dgm:chPref val="3"/>
        </dgm:presLayoutVars>
      </dgm:prSet>
      <dgm:spPr/>
      <dgm:t>
        <a:bodyPr/>
        <a:lstStyle/>
        <a:p>
          <a:endParaRPr lang="es-ES"/>
        </a:p>
      </dgm:t>
    </dgm:pt>
    <dgm:pt modelId="{7FAF6CB0-8EE1-4DAD-AFFD-25657345E201}" type="pres">
      <dgm:prSet presAssocID="{7E877A0A-712B-49DD-8656-E14DB9E51125}" presName="parTransTwo" presStyleCnt="0"/>
      <dgm:spPr/>
    </dgm:pt>
    <dgm:pt modelId="{5AB977C7-E4AC-497C-9810-344040363FF7}" type="pres">
      <dgm:prSet presAssocID="{7E877A0A-712B-49DD-8656-E14DB9E51125}" presName="horzTwo" presStyleCnt="0"/>
      <dgm:spPr/>
    </dgm:pt>
    <dgm:pt modelId="{6630D0F2-19BB-423D-9BA7-20B0F05F8670}" type="pres">
      <dgm:prSet presAssocID="{295E98FC-4E80-43C5-8BF9-9AC1E13B409A}" presName="vertThree" presStyleCnt="0"/>
      <dgm:spPr/>
    </dgm:pt>
    <dgm:pt modelId="{97A95844-9ECE-4DBF-99D3-E2D68770BCA7}" type="pres">
      <dgm:prSet presAssocID="{295E98FC-4E80-43C5-8BF9-9AC1E13B409A}" presName="txThree" presStyleLbl="node3" presStyleIdx="0" presStyleCnt="2" custScaleY="101023" custLinFactNeighborX="-4" custLinFactNeighborY="41749">
        <dgm:presLayoutVars>
          <dgm:chPref val="3"/>
        </dgm:presLayoutVars>
      </dgm:prSet>
      <dgm:spPr/>
      <dgm:t>
        <a:bodyPr/>
        <a:lstStyle/>
        <a:p>
          <a:endParaRPr lang="es-ES"/>
        </a:p>
      </dgm:t>
    </dgm:pt>
    <dgm:pt modelId="{459E8A7F-4A31-4B84-83ED-51B505B82CBC}" type="pres">
      <dgm:prSet presAssocID="{295E98FC-4E80-43C5-8BF9-9AC1E13B409A}" presName="horzThree" presStyleCnt="0"/>
      <dgm:spPr/>
    </dgm:pt>
    <dgm:pt modelId="{78BB6F00-087B-4A33-BAE4-F3B33A23978C}" type="pres">
      <dgm:prSet presAssocID="{54EF4BF7-B406-4950-ACAD-D86D58870D87}" presName="sibSpaceTwo" presStyleCnt="0"/>
      <dgm:spPr/>
    </dgm:pt>
    <dgm:pt modelId="{E4A3341D-CCE1-4927-8833-9DB45C9D42F6}" type="pres">
      <dgm:prSet presAssocID="{8D57B17C-600E-45CE-8219-9941A8726710}" presName="vertTwo" presStyleCnt="0"/>
      <dgm:spPr/>
    </dgm:pt>
    <dgm:pt modelId="{F3C108AB-4805-4C25-9FFD-1BAB5384AC3C}" type="pres">
      <dgm:prSet presAssocID="{8D57B17C-600E-45CE-8219-9941A8726710}" presName="txTwo" presStyleLbl="node2" presStyleIdx="1" presStyleCnt="2" custScaleY="30490" custLinFactY="27315" custLinFactNeighborX="-28" custLinFactNeighborY="100000">
        <dgm:presLayoutVars>
          <dgm:chPref val="3"/>
        </dgm:presLayoutVars>
      </dgm:prSet>
      <dgm:spPr/>
      <dgm:t>
        <a:bodyPr/>
        <a:lstStyle/>
        <a:p>
          <a:endParaRPr lang="es-ES"/>
        </a:p>
      </dgm:t>
    </dgm:pt>
    <dgm:pt modelId="{E3B3175D-8D2D-48E8-90B5-935950EDB578}" type="pres">
      <dgm:prSet presAssocID="{8D57B17C-600E-45CE-8219-9941A8726710}" presName="parTransTwo" presStyleCnt="0"/>
      <dgm:spPr/>
    </dgm:pt>
    <dgm:pt modelId="{DB66FBC3-4F29-402A-8014-6B64FB0739C9}" type="pres">
      <dgm:prSet presAssocID="{8D57B17C-600E-45CE-8219-9941A8726710}" presName="horzTwo" presStyleCnt="0"/>
      <dgm:spPr/>
    </dgm:pt>
    <dgm:pt modelId="{D491DF6A-ECDB-4569-8F20-8F877E3FB227}" type="pres">
      <dgm:prSet presAssocID="{8D248DBE-5F69-4A20-BD84-F2A398B467AF}" presName="vertThree" presStyleCnt="0"/>
      <dgm:spPr/>
    </dgm:pt>
    <dgm:pt modelId="{09D860B7-3FF3-4DA8-9689-083F5D526F26}" type="pres">
      <dgm:prSet presAssocID="{8D248DBE-5F69-4A20-BD84-F2A398B467AF}" presName="txThree" presStyleLbl="node3" presStyleIdx="1" presStyleCnt="2" custScaleY="30958" custLinFactY="-29024" custLinFactNeighborX="-20558" custLinFactNeighborY="-100000">
        <dgm:presLayoutVars>
          <dgm:chPref val="3"/>
        </dgm:presLayoutVars>
      </dgm:prSet>
      <dgm:spPr/>
      <dgm:t>
        <a:bodyPr/>
        <a:lstStyle/>
        <a:p>
          <a:endParaRPr lang="es-ES"/>
        </a:p>
      </dgm:t>
    </dgm:pt>
    <dgm:pt modelId="{B334FECA-48B2-47DD-918C-A2E3E3EF0582}" type="pres">
      <dgm:prSet presAssocID="{8D248DBE-5F69-4A20-BD84-F2A398B467AF}" presName="parTransThree" presStyleCnt="0"/>
      <dgm:spPr/>
    </dgm:pt>
    <dgm:pt modelId="{3DB59E1C-3CBF-46C0-812E-E752D808CF50}" type="pres">
      <dgm:prSet presAssocID="{8D248DBE-5F69-4A20-BD84-F2A398B467AF}" presName="horzThree" presStyleCnt="0"/>
      <dgm:spPr/>
    </dgm:pt>
    <dgm:pt modelId="{60C21DA1-5AF8-4304-9AC9-143A9153C14E}" type="pres">
      <dgm:prSet presAssocID="{0AF1730D-7E17-47F0-9A50-D20371412ABF}" presName="vertFour" presStyleCnt="0">
        <dgm:presLayoutVars>
          <dgm:chPref val="3"/>
        </dgm:presLayoutVars>
      </dgm:prSet>
      <dgm:spPr/>
    </dgm:pt>
    <dgm:pt modelId="{DC11B070-2CE5-4F9A-A79E-C044AD6DC96C}" type="pres">
      <dgm:prSet presAssocID="{0AF1730D-7E17-47F0-9A50-D20371412ABF}" presName="txFour" presStyleLbl="node4" presStyleIdx="0" presStyleCnt="3" custScaleY="99010" custLinFactNeighborX="-359" custLinFactNeighborY="4969">
        <dgm:presLayoutVars>
          <dgm:chPref val="3"/>
        </dgm:presLayoutVars>
      </dgm:prSet>
      <dgm:spPr/>
      <dgm:t>
        <a:bodyPr/>
        <a:lstStyle/>
        <a:p>
          <a:endParaRPr lang="es-ES"/>
        </a:p>
      </dgm:t>
    </dgm:pt>
    <dgm:pt modelId="{98EE6739-D4C9-4D87-8CC9-D020AC037358}" type="pres">
      <dgm:prSet presAssocID="{0AF1730D-7E17-47F0-9A50-D20371412ABF}" presName="horzFour" presStyleCnt="0"/>
      <dgm:spPr/>
    </dgm:pt>
    <dgm:pt modelId="{FEABEA59-7C19-41F7-8774-3DD665E29C51}" type="pres">
      <dgm:prSet presAssocID="{BB513DB1-A680-40BC-A6A1-BA66550D1689}" presName="sibSpaceFour" presStyleCnt="0"/>
      <dgm:spPr/>
    </dgm:pt>
    <dgm:pt modelId="{8AF375A5-A432-40B7-91AC-2B328588B67F}" type="pres">
      <dgm:prSet presAssocID="{C97FDF46-5D02-4EAC-BAB7-D0BEF5F233AD}" presName="vertFour" presStyleCnt="0">
        <dgm:presLayoutVars>
          <dgm:chPref val="3"/>
        </dgm:presLayoutVars>
      </dgm:prSet>
      <dgm:spPr/>
    </dgm:pt>
    <dgm:pt modelId="{13A76F87-85A4-4B31-9245-F5249A25220B}" type="pres">
      <dgm:prSet presAssocID="{C97FDF46-5D02-4EAC-BAB7-D0BEF5F233AD}" presName="txFour" presStyleLbl="node4" presStyleIdx="1" presStyleCnt="3" custScaleY="96804" custLinFactNeighborX="143" custLinFactNeighborY="6276">
        <dgm:presLayoutVars>
          <dgm:chPref val="3"/>
        </dgm:presLayoutVars>
      </dgm:prSet>
      <dgm:spPr/>
      <dgm:t>
        <a:bodyPr/>
        <a:lstStyle/>
        <a:p>
          <a:endParaRPr lang="es-ES"/>
        </a:p>
      </dgm:t>
    </dgm:pt>
    <dgm:pt modelId="{9A7AD8AD-C93C-447E-BC69-16878A4A7B8A}" type="pres">
      <dgm:prSet presAssocID="{C97FDF46-5D02-4EAC-BAB7-D0BEF5F233AD}" presName="horzFour" presStyleCnt="0"/>
      <dgm:spPr/>
    </dgm:pt>
    <dgm:pt modelId="{B360F463-90D8-43D6-AC67-864F9B26B0D3}" type="pres">
      <dgm:prSet presAssocID="{3EE7E11A-3FEC-491A-85CD-9C241EA944F2}" presName="sibSpaceFour" presStyleCnt="0"/>
      <dgm:spPr/>
    </dgm:pt>
    <dgm:pt modelId="{B71C3AA4-63E9-4183-83A7-63B1E0DA8104}" type="pres">
      <dgm:prSet presAssocID="{76CBC34C-2E1B-4ED1-8A07-47581D0443AF}" presName="vertFour" presStyleCnt="0">
        <dgm:presLayoutVars>
          <dgm:chPref val="3"/>
        </dgm:presLayoutVars>
      </dgm:prSet>
      <dgm:spPr/>
    </dgm:pt>
    <dgm:pt modelId="{04B00337-AD85-4B3D-9F07-C2AF64670CE8}" type="pres">
      <dgm:prSet presAssocID="{76CBC34C-2E1B-4ED1-8A07-47581D0443AF}" presName="txFour" presStyleLbl="node4" presStyleIdx="2" presStyleCnt="3" custScaleY="100470" custLinFactNeighborX="2368" custLinFactNeighborY="26">
        <dgm:presLayoutVars>
          <dgm:chPref val="3"/>
        </dgm:presLayoutVars>
      </dgm:prSet>
      <dgm:spPr/>
      <dgm:t>
        <a:bodyPr/>
        <a:lstStyle/>
        <a:p>
          <a:endParaRPr lang="es-ES"/>
        </a:p>
      </dgm:t>
    </dgm:pt>
    <dgm:pt modelId="{A98FB587-4BD0-4007-BFA2-A462FABC79D4}" type="pres">
      <dgm:prSet presAssocID="{76CBC34C-2E1B-4ED1-8A07-47581D0443AF}" presName="horzFour" presStyleCnt="0"/>
      <dgm:spPr/>
    </dgm:pt>
  </dgm:ptLst>
  <dgm:cxnLst>
    <dgm:cxn modelId="{02F45F94-3678-44C6-AE8A-571B407D7BB5}" type="presOf" srcId="{8D248DBE-5F69-4A20-BD84-F2A398B467AF}" destId="{09D860B7-3FF3-4DA8-9689-083F5D526F26}" srcOrd="0" destOrd="0" presId="urn:microsoft.com/office/officeart/2005/8/layout/hierarchy4"/>
    <dgm:cxn modelId="{1CDA3138-9295-4400-9850-FDD1E49EECB2}" srcId="{8D57B17C-600E-45CE-8219-9941A8726710}" destId="{8D248DBE-5F69-4A20-BD84-F2A398B467AF}" srcOrd="0" destOrd="0" parTransId="{F0AA4CF4-8923-4C0C-B941-D8DD1E77652A}" sibTransId="{93611219-47F3-47F1-98C5-F13F461BA1CA}"/>
    <dgm:cxn modelId="{A8ADB600-4D6A-4414-B528-D5AA2C241B1A}" srcId="{9F43FFBD-B3CD-483E-A064-73EF54A0903B}" destId="{7E877A0A-712B-49DD-8656-E14DB9E51125}" srcOrd="0" destOrd="0" parTransId="{24A057DA-0F35-456B-939D-EEF42B76C79A}" sibTransId="{54EF4BF7-B406-4950-ACAD-D86D58870D87}"/>
    <dgm:cxn modelId="{28977ACB-847A-493A-B180-DB6F127303FE}" srcId="{8D248DBE-5F69-4A20-BD84-F2A398B467AF}" destId="{0AF1730D-7E17-47F0-9A50-D20371412ABF}" srcOrd="0" destOrd="0" parTransId="{C201C1B2-DE13-4085-9115-0895E7F009EF}" sibTransId="{BB513DB1-A680-40BC-A6A1-BA66550D1689}"/>
    <dgm:cxn modelId="{707182A2-76DA-4FCA-8530-F640A4BCE3C9}" type="presOf" srcId="{8D57B17C-600E-45CE-8219-9941A8726710}" destId="{F3C108AB-4805-4C25-9FFD-1BAB5384AC3C}" srcOrd="0" destOrd="0" presId="urn:microsoft.com/office/officeart/2005/8/layout/hierarchy4"/>
    <dgm:cxn modelId="{DE044CA8-A893-4D2A-A0DE-3E4E1FDAFCE4}" type="presOf" srcId="{C337EAEE-4476-4B15-ADE1-F2E740CF0ABB}" destId="{5A487276-1707-4AFA-ACB1-D8268A487C85}" srcOrd="0" destOrd="0" presId="urn:microsoft.com/office/officeart/2005/8/layout/hierarchy4"/>
    <dgm:cxn modelId="{8E3956D6-6E05-4793-91DA-5C79B7E7B1B1}" type="presOf" srcId="{295E98FC-4E80-43C5-8BF9-9AC1E13B409A}" destId="{97A95844-9ECE-4DBF-99D3-E2D68770BCA7}" srcOrd="0" destOrd="0" presId="urn:microsoft.com/office/officeart/2005/8/layout/hierarchy4"/>
    <dgm:cxn modelId="{F25E7925-D43A-44C4-AFF3-30950DCA00E3}" type="presOf" srcId="{7E877A0A-712B-49DD-8656-E14DB9E51125}" destId="{2A1866B6-D07B-4A4B-A799-A30F1F337C3C}" srcOrd="0" destOrd="0" presId="urn:microsoft.com/office/officeart/2005/8/layout/hierarchy4"/>
    <dgm:cxn modelId="{A1C868AB-57DD-48A8-BC62-9E2D0C1FFF21}" type="presOf" srcId="{9F43FFBD-B3CD-483E-A064-73EF54A0903B}" destId="{FBF1F370-1918-445F-8BCB-A9A24211A7ED}" srcOrd="0" destOrd="0" presId="urn:microsoft.com/office/officeart/2005/8/layout/hierarchy4"/>
    <dgm:cxn modelId="{600A2B4C-4752-4AE3-82EC-BCB07C573B85}" srcId="{8D248DBE-5F69-4A20-BD84-F2A398B467AF}" destId="{C97FDF46-5D02-4EAC-BAB7-D0BEF5F233AD}" srcOrd="1" destOrd="0" parTransId="{7FCBE42A-E01D-437A-8C3C-C192952835CB}" sibTransId="{3EE7E11A-3FEC-491A-85CD-9C241EA944F2}"/>
    <dgm:cxn modelId="{A2658B62-6762-4E03-8556-39F2C648C905}" srcId="{8D248DBE-5F69-4A20-BD84-F2A398B467AF}" destId="{76CBC34C-2E1B-4ED1-8A07-47581D0443AF}" srcOrd="2" destOrd="0" parTransId="{A329D988-FE87-4E5E-81ED-283952B8C32E}" sibTransId="{C3D31531-882B-47C8-BC66-9C43C1BE7085}"/>
    <dgm:cxn modelId="{5A12887E-099C-4651-8D84-2BAB73C67298}" type="presOf" srcId="{0AF1730D-7E17-47F0-9A50-D20371412ABF}" destId="{DC11B070-2CE5-4F9A-A79E-C044AD6DC96C}" srcOrd="0" destOrd="0" presId="urn:microsoft.com/office/officeart/2005/8/layout/hierarchy4"/>
    <dgm:cxn modelId="{D7B0DED7-CCC5-4487-BE20-EB95BAF68F17}" type="presOf" srcId="{C97FDF46-5D02-4EAC-BAB7-D0BEF5F233AD}" destId="{13A76F87-85A4-4B31-9245-F5249A25220B}" srcOrd="0" destOrd="0" presId="urn:microsoft.com/office/officeart/2005/8/layout/hierarchy4"/>
    <dgm:cxn modelId="{02D82912-F16F-49C7-ABEF-77F52F257F13}" type="presOf" srcId="{76CBC34C-2E1B-4ED1-8A07-47581D0443AF}" destId="{04B00337-AD85-4B3D-9F07-C2AF64670CE8}" srcOrd="0" destOrd="0" presId="urn:microsoft.com/office/officeart/2005/8/layout/hierarchy4"/>
    <dgm:cxn modelId="{16CF80EA-6D4A-4F59-A97A-DBA37E971BD5}" srcId="{7E877A0A-712B-49DD-8656-E14DB9E51125}" destId="{295E98FC-4E80-43C5-8BF9-9AC1E13B409A}" srcOrd="0" destOrd="0" parTransId="{3F8A11A3-E395-4CB8-98D6-5EC5ED3220C9}" sibTransId="{7AEEFA08-70A7-4027-8442-17C6A944E249}"/>
    <dgm:cxn modelId="{B329AD3C-D0FF-4042-9B8A-37C421E237A7}" srcId="{C337EAEE-4476-4B15-ADE1-F2E740CF0ABB}" destId="{9F43FFBD-B3CD-483E-A064-73EF54A0903B}" srcOrd="0" destOrd="0" parTransId="{46FA2E40-F567-4878-9C3D-F76F88CAF5FE}" sibTransId="{6A10D088-0870-4CEB-A700-075F7187A656}"/>
    <dgm:cxn modelId="{CC7DB7C3-0C1B-41A2-85E0-3900ED041A22}" srcId="{9F43FFBD-B3CD-483E-A064-73EF54A0903B}" destId="{8D57B17C-600E-45CE-8219-9941A8726710}" srcOrd="1" destOrd="0" parTransId="{2BBBD345-E278-4CC0-A37A-AA74BAD077A0}" sibTransId="{C5D195CD-954A-4777-8C67-0391FC018F2C}"/>
    <dgm:cxn modelId="{18C0D483-D0A2-46E3-9C43-B006A36670D5}" type="presParOf" srcId="{5A487276-1707-4AFA-ACB1-D8268A487C85}" destId="{D23F67D6-9293-4ADE-A174-D2999CC1F964}" srcOrd="0" destOrd="0" presId="urn:microsoft.com/office/officeart/2005/8/layout/hierarchy4"/>
    <dgm:cxn modelId="{430B3E82-4FB8-44B7-8C2E-DD12611F58D4}" type="presParOf" srcId="{D23F67D6-9293-4ADE-A174-D2999CC1F964}" destId="{FBF1F370-1918-445F-8BCB-A9A24211A7ED}" srcOrd="0" destOrd="0" presId="urn:microsoft.com/office/officeart/2005/8/layout/hierarchy4"/>
    <dgm:cxn modelId="{F1277D70-EC2D-4163-B215-FEBBAE36F29E}" type="presParOf" srcId="{D23F67D6-9293-4ADE-A174-D2999CC1F964}" destId="{EA2A232D-E31A-40EC-A944-CF39DD8DB67A}" srcOrd="1" destOrd="0" presId="urn:microsoft.com/office/officeart/2005/8/layout/hierarchy4"/>
    <dgm:cxn modelId="{75897EC6-B7D0-4949-B5DB-109C6B9FC135}" type="presParOf" srcId="{D23F67D6-9293-4ADE-A174-D2999CC1F964}" destId="{94C9CAAE-FCBB-4FF5-BE6D-874C8DAC85DB}" srcOrd="2" destOrd="0" presId="urn:microsoft.com/office/officeart/2005/8/layout/hierarchy4"/>
    <dgm:cxn modelId="{552A41EE-9D14-43E3-9177-33335E758B8A}" type="presParOf" srcId="{94C9CAAE-FCBB-4FF5-BE6D-874C8DAC85DB}" destId="{0414817C-4227-4E00-BF6F-CC47D38C963D}" srcOrd="0" destOrd="0" presId="urn:microsoft.com/office/officeart/2005/8/layout/hierarchy4"/>
    <dgm:cxn modelId="{6C4D121C-40DA-4885-9536-E3E948EAA0C1}" type="presParOf" srcId="{0414817C-4227-4E00-BF6F-CC47D38C963D}" destId="{2A1866B6-D07B-4A4B-A799-A30F1F337C3C}" srcOrd="0" destOrd="0" presId="urn:microsoft.com/office/officeart/2005/8/layout/hierarchy4"/>
    <dgm:cxn modelId="{5D87D5A6-D369-4380-AFD0-9D855ED36C34}" type="presParOf" srcId="{0414817C-4227-4E00-BF6F-CC47D38C963D}" destId="{7FAF6CB0-8EE1-4DAD-AFFD-25657345E201}" srcOrd="1" destOrd="0" presId="urn:microsoft.com/office/officeart/2005/8/layout/hierarchy4"/>
    <dgm:cxn modelId="{B9ABEE82-D3BF-4197-8D23-8E5A3A8C2226}" type="presParOf" srcId="{0414817C-4227-4E00-BF6F-CC47D38C963D}" destId="{5AB977C7-E4AC-497C-9810-344040363FF7}" srcOrd="2" destOrd="0" presId="urn:microsoft.com/office/officeart/2005/8/layout/hierarchy4"/>
    <dgm:cxn modelId="{125D2CAC-03B6-482D-82CA-4372F5C8C6EF}" type="presParOf" srcId="{5AB977C7-E4AC-497C-9810-344040363FF7}" destId="{6630D0F2-19BB-423D-9BA7-20B0F05F8670}" srcOrd="0" destOrd="0" presId="urn:microsoft.com/office/officeart/2005/8/layout/hierarchy4"/>
    <dgm:cxn modelId="{5A448A66-3CA9-44C7-A798-09D754F892BD}" type="presParOf" srcId="{6630D0F2-19BB-423D-9BA7-20B0F05F8670}" destId="{97A95844-9ECE-4DBF-99D3-E2D68770BCA7}" srcOrd="0" destOrd="0" presId="urn:microsoft.com/office/officeart/2005/8/layout/hierarchy4"/>
    <dgm:cxn modelId="{3E365C82-A0EF-46F0-8292-FA55D1EEE986}" type="presParOf" srcId="{6630D0F2-19BB-423D-9BA7-20B0F05F8670}" destId="{459E8A7F-4A31-4B84-83ED-51B505B82CBC}" srcOrd="1" destOrd="0" presId="urn:microsoft.com/office/officeart/2005/8/layout/hierarchy4"/>
    <dgm:cxn modelId="{721D5428-AACA-46C6-90F7-927D25824A83}" type="presParOf" srcId="{94C9CAAE-FCBB-4FF5-BE6D-874C8DAC85DB}" destId="{78BB6F00-087B-4A33-BAE4-F3B33A23978C}" srcOrd="1" destOrd="0" presId="urn:microsoft.com/office/officeart/2005/8/layout/hierarchy4"/>
    <dgm:cxn modelId="{751818F5-A600-44F0-956A-596A06C14E3F}" type="presParOf" srcId="{94C9CAAE-FCBB-4FF5-BE6D-874C8DAC85DB}" destId="{E4A3341D-CCE1-4927-8833-9DB45C9D42F6}" srcOrd="2" destOrd="0" presId="urn:microsoft.com/office/officeart/2005/8/layout/hierarchy4"/>
    <dgm:cxn modelId="{559EDFF4-9BB0-4289-A652-67837FBD14AE}" type="presParOf" srcId="{E4A3341D-CCE1-4927-8833-9DB45C9D42F6}" destId="{F3C108AB-4805-4C25-9FFD-1BAB5384AC3C}" srcOrd="0" destOrd="0" presId="urn:microsoft.com/office/officeart/2005/8/layout/hierarchy4"/>
    <dgm:cxn modelId="{C1CB51B7-77F5-41E1-93AA-FA14679EEA59}" type="presParOf" srcId="{E4A3341D-CCE1-4927-8833-9DB45C9D42F6}" destId="{E3B3175D-8D2D-48E8-90B5-935950EDB578}" srcOrd="1" destOrd="0" presId="urn:microsoft.com/office/officeart/2005/8/layout/hierarchy4"/>
    <dgm:cxn modelId="{E4552687-6978-4380-BCF0-ED4846734BD2}" type="presParOf" srcId="{E4A3341D-CCE1-4927-8833-9DB45C9D42F6}" destId="{DB66FBC3-4F29-402A-8014-6B64FB0739C9}" srcOrd="2" destOrd="0" presId="urn:microsoft.com/office/officeart/2005/8/layout/hierarchy4"/>
    <dgm:cxn modelId="{92D55257-9B16-4DB0-9EED-58ADBAE07973}" type="presParOf" srcId="{DB66FBC3-4F29-402A-8014-6B64FB0739C9}" destId="{D491DF6A-ECDB-4569-8F20-8F877E3FB227}" srcOrd="0" destOrd="0" presId="urn:microsoft.com/office/officeart/2005/8/layout/hierarchy4"/>
    <dgm:cxn modelId="{C9E2F76A-4701-49C1-9A03-C3A063DA3839}" type="presParOf" srcId="{D491DF6A-ECDB-4569-8F20-8F877E3FB227}" destId="{09D860B7-3FF3-4DA8-9689-083F5D526F26}" srcOrd="0" destOrd="0" presId="urn:microsoft.com/office/officeart/2005/8/layout/hierarchy4"/>
    <dgm:cxn modelId="{E9F83BA6-123A-42FE-A218-DA4E08CB7782}" type="presParOf" srcId="{D491DF6A-ECDB-4569-8F20-8F877E3FB227}" destId="{B334FECA-48B2-47DD-918C-A2E3E3EF0582}" srcOrd="1" destOrd="0" presId="urn:microsoft.com/office/officeart/2005/8/layout/hierarchy4"/>
    <dgm:cxn modelId="{5D7282D6-ADE1-4AFB-8E56-439252B24E62}" type="presParOf" srcId="{D491DF6A-ECDB-4569-8F20-8F877E3FB227}" destId="{3DB59E1C-3CBF-46C0-812E-E752D808CF50}" srcOrd="2" destOrd="0" presId="urn:microsoft.com/office/officeart/2005/8/layout/hierarchy4"/>
    <dgm:cxn modelId="{50B053FC-CB53-46D6-9A06-665FE660969A}" type="presParOf" srcId="{3DB59E1C-3CBF-46C0-812E-E752D808CF50}" destId="{60C21DA1-5AF8-4304-9AC9-143A9153C14E}" srcOrd="0" destOrd="0" presId="urn:microsoft.com/office/officeart/2005/8/layout/hierarchy4"/>
    <dgm:cxn modelId="{F2EF40EC-5490-465A-B215-A059A3A90C73}" type="presParOf" srcId="{60C21DA1-5AF8-4304-9AC9-143A9153C14E}" destId="{DC11B070-2CE5-4F9A-A79E-C044AD6DC96C}" srcOrd="0" destOrd="0" presId="urn:microsoft.com/office/officeart/2005/8/layout/hierarchy4"/>
    <dgm:cxn modelId="{BE36795C-7420-43B5-8434-F4D563BF7585}" type="presParOf" srcId="{60C21DA1-5AF8-4304-9AC9-143A9153C14E}" destId="{98EE6739-D4C9-4D87-8CC9-D020AC037358}" srcOrd="1" destOrd="0" presId="urn:microsoft.com/office/officeart/2005/8/layout/hierarchy4"/>
    <dgm:cxn modelId="{EA2959CA-C4CB-4AF3-AB0F-93C1A7705F1D}" type="presParOf" srcId="{3DB59E1C-3CBF-46C0-812E-E752D808CF50}" destId="{FEABEA59-7C19-41F7-8774-3DD665E29C51}" srcOrd="1" destOrd="0" presId="urn:microsoft.com/office/officeart/2005/8/layout/hierarchy4"/>
    <dgm:cxn modelId="{95EB8E3C-FD6A-42B6-B9E7-38E81D389027}" type="presParOf" srcId="{3DB59E1C-3CBF-46C0-812E-E752D808CF50}" destId="{8AF375A5-A432-40B7-91AC-2B328588B67F}" srcOrd="2" destOrd="0" presId="urn:microsoft.com/office/officeart/2005/8/layout/hierarchy4"/>
    <dgm:cxn modelId="{7B2E12EE-3E0E-4085-AC14-D343B6B37BF8}" type="presParOf" srcId="{8AF375A5-A432-40B7-91AC-2B328588B67F}" destId="{13A76F87-85A4-4B31-9245-F5249A25220B}" srcOrd="0" destOrd="0" presId="urn:microsoft.com/office/officeart/2005/8/layout/hierarchy4"/>
    <dgm:cxn modelId="{4E3C7910-97AE-460F-A39E-DB91824EF4EA}" type="presParOf" srcId="{8AF375A5-A432-40B7-91AC-2B328588B67F}" destId="{9A7AD8AD-C93C-447E-BC69-16878A4A7B8A}" srcOrd="1" destOrd="0" presId="urn:microsoft.com/office/officeart/2005/8/layout/hierarchy4"/>
    <dgm:cxn modelId="{41B3EB13-D9EA-4175-98B8-C727E38D33A6}" type="presParOf" srcId="{3DB59E1C-3CBF-46C0-812E-E752D808CF50}" destId="{B360F463-90D8-43D6-AC67-864F9B26B0D3}" srcOrd="3" destOrd="0" presId="urn:microsoft.com/office/officeart/2005/8/layout/hierarchy4"/>
    <dgm:cxn modelId="{191273A6-4A6F-46CE-A51F-8D2A3B33BA28}" type="presParOf" srcId="{3DB59E1C-3CBF-46C0-812E-E752D808CF50}" destId="{B71C3AA4-63E9-4183-83A7-63B1E0DA8104}" srcOrd="4" destOrd="0" presId="urn:microsoft.com/office/officeart/2005/8/layout/hierarchy4"/>
    <dgm:cxn modelId="{AD96D953-7DB6-454B-BB9D-DB282B1B3258}" type="presParOf" srcId="{B71C3AA4-63E9-4183-83A7-63B1E0DA8104}" destId="{04B00337-AD85-4B3D-9F07-C2AF64670CE8}" srcOrd="0" destOrd="0" presId="urn:microsoft.com/office/officeart/2005/8/layout/hierarchy4"/>
    <dgm:cxn modelId="{68210F45-E636-4AF1-9BA3-029333AB0AA1}" type="presParOf" srcId="{B71C3AA4-63E9-4183-83A7-63B1E0DA8104}" destId="{A98FB587-4BD0-4007-BFA2-A462FABC79D4}" srcOrd="1" destOrd="0" presId="urn:microsoft.com/office/officeart/2005/8/layout/hierarchy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4283E1-79D4-40F9-8738-D7E488B31DD9}" type="doc">
      <dgm:prSet loTypeId="urn:microsoft.com/office/officeart/2008/layout/HorizontalMultiLevelHierarchy" loCatId="hierarchy" qsTypeId="urn:microsoft.com/office/officeart/2005/8/quickstyle/simple1" qsCatId="simple" csTypeId="urn:microsoft.com/office/officeart/2005/8/colors/accent5_1" csCatId="accent5" phldr="1"/>
      <dgm:spPr/>
      <dgm:t>
        <a:bodyPr/>
        <a:lstStyle/>
        <a:p>
          <a:endParaRPr lang="es-ES"/>
        </a:p>
      </dgm:t>
    </dgm:pt>
    <dgm:pt modelId="{26E45F30-FBE2-4294-BA32-4BAEAD8AAF54}">
      <dgm:prSet phldrT="[Texto]" custT="1"/>
      <dgm:spPr>
        <a:ln w="28575"/>
      </dgm:spPr>
      <dgm:t>
        <a:bodyPr/>
        <a:lstStyle/>
        <a:p>
          <a:pPr>
            <a:lnSpc>
              <a:spcPct val="100000"/>
            </a:lnSpc>
          </a:pPr>
          <a:r>
            <a:rPr lang="es-ES" sz="1600" b="1" dirty="0">
              <a:latin typeface="Arial" panose="020B0604020202020204" pitchFamily="34" charset="0"/>
              <a:cs typeface="Arial" panose="020B0604020202020204" pitchFamily="34" charset="0"/>
            </a:rPr>
            <a:t>Transformaciones</a:t>
          </a:r>
        </a:p>
      </dgm:t>
    </dgm:pt>
    <dgm:pt modelId="{D0410F7D-F1D0-4C46-BBFC-7F74F9156464}" type="parTrans" cxnId="{3F4A01A2-C9D5-425D-A1B0-CF9A1FDBA0A5}">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96E7C55C-BABD-4AF1-95D9-B005DFE430C4}" type="sibTrans" cxnId="{3F4A01A2-C9D5-425D-A1B0-CF9A1FDBA0A5}">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DF2B29F4-E1E4-4224-A9A3-90F5855042D9}">
      <dgm:prSet phldrT="[Texto]" custT="1"/>
      <dgm:spPr>
        <a:ln w="28575"/>
      </dgm:spPr>
      <dgm:t>
        <a:bodyPr/>
        <a:lstStyle/>
        <a:p>
          <a:pPr>
            <a:lnSpc>
              <a:spcPct val="100000"/>
            </a:lnSpc>
          </a:pPr>
          <a:r>
            <a:rPr lang="es-ES" sz="1800" b="1" dirty="0">
              <a:solidFill>
                <a:srgbClr val="FF0000"/>
              </a:solidFill>
              <a:latin typeface="Arial" panose="020B0604020202020204" pitchFamily="34" charset="0"/>
              <a:cs typeface="Arial" panose="020B0604020202020204" pitchFamily="34" charset="0"/>
            </a:rPr>
            <a:t>Primer orden</a:t>
          </a:r>
        </a:p>
        <a:p>
          <a:pPr>
            <a:lnSpc>
              <a:spcPct val="100000"/>
            </a:lnSpc>
          </a:pPr>
          <a:r>
            <a:rPr lang="es-ES" sz="1600" dirty="0">
              <a:solidFill>
                <a:srgbClr val="FF0000"/>
              </a:solidFill>
              <a:latin typeface="Arial" panose="020B0604020202020204" pitchFamily="34" charset="0"/>
              <a:cs typeface="Arial" panose="020B0604020202020204" pitchFamily="34" charset="0"/>
            </a:rPr>
            <a:t>La primera derivada de G es discontinua. </a:t>
          </a:r>
        </a:p>
      </dgm:t>
    </dgm:pt>
    <dgm:pt modelId="{371D9CB8-7896-4A06-88D4-9D2D8D7D3AC8}" type="parTrans" cxnId="{4F510E67-2A76-4D1B-9D2C-9D71438DC933}">
      <dgm:prSet/>
      <dgm:spPr>
        <a:ln w="28575"/>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B531AF68-0700-425F-B7EB-233477CA588D}" type="sibTrans" cxnId="{4F510E67-2A76-4D1B-9D2C-9D71438DC933}">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A5C76C93-623C-4CAA-88FF-FFEA44680EB2}">
      <dgm:prSet phldrT="[Texto]" custT="1"/>
      <dgm:spPr>
        <a:ln w="28575"/>
      </dgm:spPr>
      <dgm:t>
        <a:bodyPr/>
        <a:lstStyle/>
        <a:p>
          <a:pPr>
            <a:lnSpc>
              <a:spcPct val="100000"/>
            </a:lnSpc>
          </a:pPr>
          <a:r>
            <a:rPr lang="es-ES" sz="1800" b="1" dirty="0">
              <a:solidFill>
                <a:srgbClr val="00B050"/>
              </a:solidFill>
              <a:latin typeface="Arial" panose="020B0604020202020204" pitchFamily="34" charset="0"/>
              <a:cs typeface="Arial" panose="020B0604020202020204" pitchFamily="34" charset="0"/>
            </a:rPr>
            <a:t>Segundo orden</a:t>
          </a:r>
        </a:p>
        <a:p>
          <a:pPr>
            <a:lnSpc>
              <a:spcPct val="100000"/>
            </a:lnSpc>
          </a:pPr>
          <a:r>
            <a:rPr lang="es-ES" sz="1600" dirty="0">
              <a:solidFill>
                <a:srgbClr val="00B050"/>
              </a:solidFill>
              <a:latin typeface="Arial" panose="020B0604020202020204" pitchFamily="34" charset="0"/>
              <a:cs typeface="Arial" panose="020B0604020202020204" pitchFamily="34" charset="0"/>
            </a:rPr>
            <a:t>La primera derivada de G es continua. </a:t>
          </a:r>
        </a:p>
      </dgm:t>
    </dgm:pt>
    <dgm:pt modelId="{3F90A26F-73F1-4ABB-890C-FADA1F4789A3}" type="parTrans" cxnId="{477D8FAF-A2AE-4F88-A535-750AA43BC20F}">
      <dgm:prSet/>
      <dgm:spPr>
        <a:ln w="28575"/>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FCF6EE9E-2E4E-4223-8159-7F01E747445E}" type="sibTrans" cxnId="{477D8FAF-A2AE-4F88-A535-750AA43BC20F}">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B14BA87A-5209-4CBD-83BD-7CBEFAB95F04}">
      <dgm:prSet custT="1"/>
      <dgm:spPr>
        <a:blipFill>
          <a:blip xmlns:r="http://schemas.openxmlformats.org/officeDocument/2006/relationships" r:embed="rId1"/>
          <a:stretch>
            <a:fillRect/>
          </a:stretch>
        </a:blipFill>
        <a:ln w="28575"/>
      </dgm:spPr>
      <dgm:t>
        <a:bodyPr/>
        <a:lstStyle/>
        <a:p>
          <a:r>
            <a:rPr lang="es-ES">
              <a:noFill/>
            </a:rPr>
            <a:t> </a:t>
          </a:r>
        </a:p>
      </dgm:t>
    </dgm:pt>
    <dgm:pt modelId="{9471F234-A656-411B-9DCA-9E1B8E2CD9F7}" type="parTrans" cxnId="{6B37CED8-1CD9-4FF4-8EE4-8E0B072D58E3}">
      <dgm:prSet/>
      <dgm:spPr>
        <a:ln w="28575"/>
      </dgm:spPr>
      <dgm:t>
        <a:bodyPr/>
        <a:lstStyle/>
        <a:p>
          <a:endParaRPr lang="es-ES" sz="1600">
            <a:latin typeface="Arial" panose="020B0604020202020204" pitchFamily="34" charset="0"/>
            <a:cs typeface="Arial" panose="020B0604020202020204" pitchFamily="34" charset="0"/>
          </a:endParaRPr>
        </a:p>
      </dgm:t>
    </dgm:pt>
    <dgm:pt modelId="{E057A6D0-B045-49BE-B12B-D92CF730080E}" type="sibTrans" cxnId="{6B37CED8-1CD9-4FF4-8EE4-8E0B072D58E3}">
      <dgm:prSet/>
      <dgm:spPr/>
      <dgm:t>
        <a:bodyPr/>
        <a:lstStyle/>
        <a:p>
          <a:endParaRPr lang="es-ES" sz="1600">
            <a:latin typeface="Arial" panose="020B0604020202020204" pitchFamily="34" charset="0"/>
            <a:cs typeface="Arial" panose="020B0604020202020204" pitchFamily="34" charset="0"/>
          </a:endParaRPr>
        </a:p>
      </dgm:t>
    </dgm:pt>
    <dgm:pt modelId="{2463CB42-90C1-4089-885E-F8095166AA66}">
      <dgm:prSet custT="1"/>
      <dgm:spPr>
        <a:blipFill>
          <a:blip xmlns:r="http://schemas.openxmlformats.org/officeDocument/2006/relationships" r:embed="rId2"/>
          <a:stretch>
            <a:fillRect/>
          </a:stretch>
        </a:blipFill>
        <a:ln w="28575"/>
      </dgm:spPr>
      <dgm:t>
        <a:bodyPr/>
        <a:lstStyle/>
        <a:p>
          <a:r>
            <a:rPr lang="es-ES">
              <a:noFill/>
            </a:rPr>
            <a:t> </a:t>
          </a:r>
        </a:p>
      </dgm:t>
    </dgm:pt>
    <dgm:pt modelId="{BEF9B00F-7312-42C0-A0B2-63977A11ECBF}" type="parTrans" cxnId="{2EA7419D-DF6E-4996-A233-E636B06D4D1C}">
      <dgm:prSet/>
      <dgm:spPr>
        <a:ln w="28575"/>
      </dgm:spPr>
      <dgm:t>
        <a:bodyPr/>
        <a:lstStyle/>
        <a:p>
          <a:endParaRPr lang="es-ES" sz="1600">
            <a:latin typeface="Arial" panose="020B0604020202020204" pitchFamily="34" charset="0"/>
            <a:cs typeface="Arial" panose="020B0604020202020204" pitchFamily="34" charset="0"/>
          </a:endParaRPr>
        </a:p>
      </dgm:t>
    </dgm:pt>
    <dgm:pt modelId="{B99AF83B-71B2-4A9B-BCC0-677FC7FB682D}" type="sibTrans" cxnId="{2EA7419D-DF6E-4996-A233-E636B06D4D1C}">
      <dgm:prSet/>
      <dgm:spPr/>
      <dgm:t>
        <a:bodyPr/>
        <a:lstStyle/>
        <a:p>
          <a:endParaRPr lang="es-ES" sz="1600">
            <a:latin typeface="Arial" panose="020B0604020202020204" pitchFamily="34" charset="0"/>
            <a:cs typeface="Arial" panose="020B0604020202020204" pitchFamily="34" charset="0"/>
          </a:endParaRPr>
        </a:p>
      </dgm:t>
    </dgm:pt>
    <dgm:pt modelId="{E892A485-9149-4540-B6C3-B3EEC6E927E9}">
      <dgm:prSet custT="1"/>
      <dgm:spPr>
        <a:blipFill>
          <a:blip xmlns:r="http://schemas.openxmlformats.org/officeDocument/2006/relationships" r:embed="rId3"/>
          <a:stretch>
            <a:fillRect/>
          </a:stretch>
        </a:blipFill>
        <a:ln w="28575"/>
      </dgm:spPr>
      <dgm:t>
        <a:bodyPr/>
        <a:lstStyle/>
        <a:p>
          <a:r>
            <a:rPr lang="es-ES">
              <a:noFill/>
            </a:rPr>
            <a:t> </a:t>
          </a:r>
        </a:p>
      </dgm:t>
    </dgm:pt>
    <dgm:pt modelId="{9415BF4D-DD91-42C2-9541-8D5EC26448AD}" type="parTrans" cxnId="{D022FDC2-E2BF-4BB9-AEDD-B7BE12675562}">
      <dgm:prSet/>
      <dgm:spPr>
        <a:ln w="28575"/>
      </dgm:spPr>
      <dgm:t>
        <a:bodyPr/>
        <a:lstStyle/>
        <a:p>
          <a:endParaRPr lang="es-ES"/>
        </a:p>
      </dgm:t>
    </dgm:pt>
    <dgm:pt modelId="{FC0CCB7C-94A6-4146-9D85-497B06B273F1}" type="sibTrans" cxnId="{D022FDC2-E2BF-4BB9-AEDD-B7BE12675562}">
      <dgm:prSet/>
      <dgm:spPr/>
      <dgm:t>
        <a:bodyPr/>
        <a:lstStyle/>
        <a:p>
          <a:endParaRPr lang="es-ES"/>
        </a:p>
      </dgm:t>
    </dgm:pt>
    <dgm:pt modelId="{E6DE6623-E565-40A2-BD60-1D0612C2F6AC}">
      <dgm:prSet custT="1"/>
      <dgm:spPr>
        <a:blipFill>
          <a:blip xmlns:r="http://schemas.openxmlformats.org/officeDocument/2006/relationships" r:embed="rId4"/>
          <a:stretch>
            <a:fillRect/>
          </a:stretch>
        </a:blipFill>
        <a:ln w="28575"/>
      </dgm:spPr>
      <dgm:t>
        <a:bodyPr/>
        <a:lstStyle/>
        <a:p>
          <a:r>
            <a:rPr lang="es-ES">
              <a:noFill/>
            </a:rPr>
            <a:t> </a:t>
          </a:r>
        </a:p>
      </dgm:t>
    </dgm:pt>
    <dgm:pt modelId="{4F9C3ED1-8890-419D-9FB4-9A68A41C69F2}" type="parTrans" cxnId="{8EB5A3F4-59BA-4EEE-A40F-A9B4E7F3B2D0}">
      <dgm:prSet/>
      <dgm:spPr>
        <a:ln w="28575"/>
      </dgm:spPr>
      <dgm:t>
        <a:bodyPr/>
        <a:lstStyle/>
        <a:p>
          <a:endParaRPr lang="es-ES"/>
        </a:p>
      </dgm:t>
    </dgm:pt>
    <dgm:pt modelId="{EDD1BCED-E055-4FDF-B6EE-1409ECFE4326}" type="sibTrans" cxnId="{8EB5A3F4-59BA-4EEE-A40F-A9B4E7F3B2D0}">
      <dgm:prSet/>
      <dgm:spPr/>
      <dgm:t>
        <a:bodyPr/>
        <a:lstStyle/>
        <a:p>
          <a:endParaRPr lang="es-ES"/>
        </a:p>
      </dgm:t>
    </dgm:pt>
    <dgm:pt modelId="{8E22EE3A-7B42-4F92-899A-66FB756456F5}">
      <dgm:prSet/>
      <dgm:spPr>
        <a:ln w="28575"/>
      </dgm:spPr>
      <dgm:t>
        <a:bodyPr/>
        <a:lstStyle/>
        <a:p>
          <a:pPr>
            <a:lnSpc>
              <a:spcPct val="100000"/>
            </a:lnSpc>
          </a:pPr>
          <a:r>
            <a:rPr lang="es-ES" b="1" dirty="0">
              <a:solidFill>
                <a:srgbClr val="FF0000"/>
              </a:solidFill>
              <a:latin typeface="Arial" panose="020B0604020202020204" pitchFamily="34" charset="0"/>
              <a:cs typeface="Arial" panose="020B0604020202020204" pitchFamily="34" charset="0"/>
            </a:rPr>
            <a:t>Cambio de fases comunes</a:t>
          </a:r>
        </a:p>
        <a:p>
          <a:pPr>
            <a:lnSpc>
              <a:spcPct val="100000"/>
            </a:lnSpc>
          </a:pPr>
          <a:r>
            <a:rPr lang="es-ES" b="1" dirty="0">
              <a:solidFill>
                <a:srgbClr val="FF0000"/>
              </a:solidFill>
              <a:latin typeface="Arial" panose="020B0604020202020204" pitchFamily="34" charset="0"/>
              <a:cs typeface="Arial" panose="020B0604020202020204" pitchFamily="34" charset="0"/>
            </a:rPr>
            <a:t>Trans. Alotrópicas</a:t>
          </a:r>
        </a:p>
        <a:p>
          <a:pPr>
            <a:lnSpc>
              <a:spcPct val="100000"/>
            </a:lnSpc>
          </a:pPr>
          <a:r>
            <a:rPr lang="es-ES" b="1" dirty="0">
              <a:solidFill>
                <a:srgbClr val="FF0000"/>
              </a:solidFill>
              <a:latin typeface="Arial" panose="020B0604020202020204" pitchFamily="34" charset="0"/>
              <a:cs typeface="Arial" panose="020B0604020202020204" pitchFamily="34" charset="0"/>
            </a:rPr>
            <a:t>Normal-superconductor </a:t>
          </a:r>
        </a:p>
        <a:p>
          <a:pPr>
            <a:lnSpc>
              <a:spcPct val="100000"/>
            </a:lnSpc>
          </a:pPr>
          <a:r>
            <a:rPr lang="es-ES" b="1" dirty="0">
              <a:solidFill>
                <a:srgbClr val="FF0000"/>
              </a:solidFill>
              <a:latin typeface="Arial" panose="020B0604020202020204" pitchFamily="34" charset="0"/>
              <a:cs typeface="Arial" panose="020B0604020202020204" pitchFamily="34" charset="0"/>
            </a:rPr>
            <a:t>(con campo magnético)</a:t>
          </a:r>
        </a:p>
      </dgm:t>
    </dgm:pt>
    <dgm:pt modelId="{C4809C6E-9E38-4C6B-B52B-A9EE74D90104}" type="parTrans" cxnId="{0484CD26-76F3-4F2C-87DE-77F0F1191003}">
      <dgm:prSet/>
      <dgm:spPr>
        <a:ln w="28575"/>
      </dgm:spPr>
      <dgm:t>
        <a:bodyPr/>
        <a:lstStyle/>
        <a:p>
          <a:endParaRPr lang="es-ES"/>
        </a:p>
      </dgm:t>
    </dgm:pt>
    <dgm:pt modelId="{B86085A9-6496-43D2-9914-43EEA2F8046A}" type="sibTrans" cxnId="{0484CD26-76F3-4F2C-87DE-77F0F1191003}">
      <dgm:prSet/>
      <dgm:spPr/>
      <dgm:t>
        <a:bodyPr/>
        <a:lstStyle/>
        <a:p>
          <a:endParaRPr lang="es-ES"/>
        </a:p>
      </dgm:t>
    </dgm:pt>
    <dgm:pt modelId="{E18E7229-7909-4B1A-B808-A6AA5EF879C8}">
      <dgm:prSet/>
      <dgm:spPr>
        <a:ln w="28575"/>
      </dgm:spPr>
      <dgm:t>
        <a:bodyPr/>
        <a:lstStyle/>
        <a:p>
          <a:pPr>
            <a:lnSpc>
              <a:spcPct val="100000"/>
            </a:lnSpc>
          </a:pPr>
          <a:r>
            <a:rPr lang="es-ES" b="1" dirty="0">
              <a:solidFill>
                <a:srgbClr val="00B050"/>
              </a:solidFill>
              <a:latin typeface="Arial" panose="020B0604020202020204" pitchFamily="34" charset="0"/>
              <a:cs typeface="Arial" panose="020B0604020202020204" pitchFamily="34" charset="0"/>
            </a:rPr>
            <a:t>Normal-superconductor </a:t>
          </a:r>
        </a:p>
        <a:p>
          <a:pPr>
            <a:lnSpc>
              <a:spcPct val="100000"/>
            </a:lnSpc>
          </a:pPr>
          <a:r>
            <a:rPr lang="es-ES" b="1" dirty="0">
              <a:solidFill>
                <a:srgbClr val="00B050"/>
              </a:solidFill>
              <a:latin typeface="Arial" panose="020B0604020202020204" pitchFamily="34" charset="0"/>
              <a:cs typeface="Arial" panose="020B0604020202020204" pitchFamily="34" charset="0"/>
            </a:rPr>
            <a:t>(sin campo magnético)</a:t>
          </a:r>
        </a:p>
      </dgm:t>
    </dgm:pt>
    <dgm:pt modelId="{C6851B35-9CA1-4D2E-97D5-D81F7794065A}" type="parTrans" cxnId="{37890B0D-EFD1-4B65-BFB5-2801C015190C}">
      <dgm:prSet/>
      <dgm:spPr>
        <a:ln w="28575"/>
      </dgm:spPr>
      <dgm:t>
        <a:bodyPr/>
        <a:lstStyle/>
        <a:p>
          <a:endParaRPr lang="es-ES"/>
        </a:p>
      </dgm:t>
    </dgm:pt>
    <dgm:pt modelId="{4D0D1A1C-5E50-41B1-A46F-C83AC91ED70D}" type="sibTrans" cxnId="{37890B0D-EFD1-4B65-BFB5-2801C015190C}">
      <dgm:prSet/>
      <dgm:spPr/>
      <dgm:t>
        <a:bodyPr/>
        <a:lstStyle/>
        <a:p>
          <a:endParaRPr lang="es-ES"/>
        </a:p>
      </dgm:t>
    </dgm:pt>
    <dgm:pt modelId="{0BC0665C-6FDA-42D5-83A4-576B80AEDF46}">
      <dgm:prSet/>
      <dgm:spPr>
        <a:ln w="28575"/>
      </dgm:spPr>
      <dgm:t>
        <a:bodyPr/>
        <a:lstStyle/>
        <a:p>
          <a:pPr>
            <a:lnSpc>
              <a:spcPct val="100000"/>
            </a:lnSpc>
          </a:pPr>
          <a:r>
            <a:rPr lang="es-ES" b="1" dirty="0">
              <a:solidFill>
                <a:srgbClr val="0070C0"/>
              </a:solidFill>
              <a:latin typeface="Arial" panose="020B0604020202020204" pitchFamily="34" charset="0"/>
              <a:cs typeface="Arial" panose="020B0604020202020204" pitchFamily="34" charset="0"/>
            </a:rPr>
            <a:t>Orden-desorden</a:t>
          </a:r>
        </a:p>
        <a:p>
          <a:pPr>
            <a:lnSpc>
              <a:spcPct val="100000"/>
            </a:lnSpc>
          </a:pPr>
          <a:r>
            <a:rPr lang="es-ES" b="1" dirty="0">
              <a:solidFill>
                <a:srgbClr val="0070C0"/>
              </a:solidFill>
              <a:latin typeface="Arial" panose="020B0604020202020204" pitchFamily="34" charset="0"/>
              <a:cs typeface="Arial" panose="020B0604020202020204" pitchFamily="34" charset="0"/>
            </a:rPr>
            <a:t>Ferromagnética-paramagnética</a:t>
          </a:r>
        </a:p>
        <a:p>
          <a:pPr>
            <a:lnSpc>
              <a:spcPct val="100000"/>
            </a:lnSpc>
          </a:pPr>
          <a:r>
            <a:rPr lang="es-ES" b="1" dirty="0">
              <a:solidFill>
                <a:srgbClr val="0070C0"/>
              </a:solidFill>
              <a:latin typeface="Arial" panose="020B0604020202020204" pitchFamily="34" charset="0"/>
              <a:cs typeface="Arial" panose="020B0604020202020204" pitchFamily="34" charset="0"/>
            </a:rPr>
            <a:t>Ferroeléctrica-</a:t>
          </a:r>
          <a:r>
            <a:rPr lang="es-ES" b="1" dirty="0" err="1">
              <a:solidFill>
                <a:srgbClr val="0070C0"/>
              </a:solidFill>
              <a:latin typeface="Arial" panose="020B0604020202020204" pitchFamily="34" charset="0"/>
              <a:cs typeface="Arial" panose="020B0604020202020204" pitchFamily="34" charset="0"/>
            </a:rPr>
            <a:t>paraeléctrica</a:t>
          </a:r>
          <a:endParaRPr lang="es-ES" b="1" dirty="0">
            <a:solidFill>
              <a:srgbClr val="0070C0"/>
            </a:solidFill>
            <a:latin typeface="Arial" panose="020B0604020202020204" pitchFamily="34" charset="0"/>
            <a:cs typeface="Arial" panose="020B0604020202020204" pitchFamily="34" charset="0"/>
          </a:endParaRPr>
        </a:p>
        <a:p>
          <a:pPr>
            <a:lnSpc>
              <a:spcPct val="100000"/>
            </a:lnSpc>
          </a:pPr>
          <a:r>
            <a:rPr lang="es-ES" b="1" dirty="0">
              <a:solidFill>
                <a:srgbClr val="0070C0"/>
              </a:solidFill>
              <a:latin typeface="Arial" panose="020B0604020202020204" pitchFamily="34" charset="0"/>
              <a:cs typeface="Arial" panose="020B0604020202020204" pitchFamily="34" charset="0"/>
            </a:rPr>
            <a:t>He I-He II</a:t>
          </a:r>
        </a:p>
      </dgm:t>
    </dgm:pt>
    <dgm:pt modelId="{D9B5E98F-6C0A-4921-88C8-EE207923CEB9}" type="parTrans" cxnId="{E309DFF4-7263-4B66-AD81-44EE36876485}">
      <dgm:prSet/>
      <dgm:spPr>
        <a:ln w="28575"/>
      </dgm:spPr>
      <dgm:t>
        <a:bodyPr/>
        <a:lstStyle/>
        <a:p>
          <a:endParaRPr lang="es-ES"/>
        </a:p>
      </dgm:t>
    </dgm:pt>
    <dgm:pt modelId="{C49A7774-F7D7-46C3-96C4-9DBB40DB390E}" type="sibTrans" cxnId="{E309DFF4-7263-4B66-AD81-44EE36876485}">
      <dgm:prSet/>
      <dgm:spPr/>
      <dgm:t>
        <a:bodyPr/>
        <a:lstStyle/>
        <a:p>
          <a:endParaRPr lang="es-ES"/>
        </a:p>
      </dgm:t>
    </dgm:pt>
    <dgm:pt modelId="{682B5171-D450-4301-AB72-DC5E2FEA614E}" type="pres">
      <dgm:prSet presAssocID="{AE4283E1-79D4-40F9-8738-D7E488B31DD9}" presName="Name0" presStyleCnt="0">
        <dgm:presLayoutVars>
          <dgm:chPref val="1"/>
          <dgm:dir/>
          <dgm:animOne val="branch"/>
          <dgm:animLvl val="lvl"/>
          <dgm:resizeHandles val="exact"/>
        </dgm:presLayoutVars>
      </dgm:prSet>
      <dgm:spPr/>
      <dgm:t>
        <a:bodyPr/>
        <a:lstStyle/>
        <a:p>
          <a:endParaRPr lang="es-ES"/>
        </a:p>
      </dgm:t>
    </dgm:pt>
    <dgm:pt modelId="{74161E67-FA5F-4B7F-8C19-4CFDE2270C77}" type="pres">
      <dgm:prSet presAssocID="{26E45F30-FBE2-4294-BA32-4BAEAD8AAF54}" presName="root1" presStyleCnt="0"/>
      <dgm:spPr/>
    </dgm:pt>
    <dgm:pt modelId="{F5DF4A13-6EAD-4B7C-A40F-9A89AB227DD7}" type="pres">
      <dgm:prSet presAssocID="{26E45F30-FBE2-4294-BA32-4BAEAD8AAF54}" presName="LevelOneTextNode" presStyleLbl="node0" presStyleIdx="0" presStyleCnt="1" custScaleX="61705" custScaleY="64157" custLinFactNeighborX="-681" custLinFactNeighborY="-283">
        <dgm:presLayoutVars>
          <dgm:chPref val="3"/>
        </dgm:presLayoutVars>
      </dgm:prSet>
      <dgm:spPr/>
      <dgm:t>
        <a:bodyPr/>
        <a:lstStyle/>
        <a:p>
          <a:endParaRPr lang="es-ES"/>
        </a:p>
      </dgm:t>
    </dgm:pt>
    <dgm:pt modelId="{39E47095-45C6-4CDE-8B80-9BB96A714ED0}" type="pres">
      <dgm:prSet presAssocID="{26E45F30-FBE2-4294-BA32-4BAEAD8AAF54}" presName="level2hierChild" presStyleCnt="0"/>
      <dgm:spPr/>
    </dgm:pt>
    <dgm:pt modelId="{DE4C2596-939E-41D7-86C3-E775D5CC685C}" type="pres">
      <dgm:prSet presAssocID="{371D9CB8-7896-4A06-88D4-9D2D8D7D3AC8}" presName="conn2-1" presStyleLbl="parChTrans1D2" presStyleIdx="0" presStyleCnt="3"/>
      <dgm:spPr/>
      <dgm:t>
        <a:bodyPr/>
        <a:lstStyle/>
        <a:p>
          <a:endParaRPr lang="es-ES"/>
        </a:p>
      </dgm:t>
    </dgm:pt>
    <dgm:pt modelId="{2D2449BC-C139-431C-B6A6-052950CA6A12}" type="pres">
      <dgm:prSet presAssocID="{371D9CB8-7896-4A06-88D4-9D2D8D7D3AC8}" presName="connTx" presStyleLbl="parChTrans1D2" presStyleIdx="0" presStyleCnt="3"/>
      <dgm:spPr/>
      <dgm:t>
        <a:bodyPr/>
        <a:lstStyle/>
        <a:p>
          <a:endParaRPr lang="es-ES"/>
        </a:p>
      </dgm:t>
    </dgm:pt>
    <dgm:pt modelId="{79F8D290-CA6F-4B82-B3B0-C3919A74A469}" type="pres">
      <dgm:prSet presAssocID="{DF2B29F4-E1E4-4224-A9A3-90F5855042D9}" presName="root2" presStyleCnt="0"/>
      <dgm:spPr/>
    </dgm:pt>
    <dgm:pt modelId="{67B13EA0-8C3A-455F-8979-55CA2968B837}" type="pres">
      <dgm:prSet presAssocID="{DF2B29F4-E1E4-4224-A9A3-90F5855042D9}" presName="LevelTwoTextNode" presStyleLbl="node2" presStyleIdx="0" presStyleCnt="3">
        <dgm:presLayoutVars>
          <dgm:chPref val="3"/>
        </dgm:presLayoutVars>
      </dgm:prSet>
      <dgm:spPr/>
      <dgm:t>
        <a:bodyPr/>
        <a:lstStyle/>
        <a:p>
          <a:endParaRPr lang="es-ES"/>
        </a:p>
      </dgm:t>
    </dgm:pt>
    <dgm:pt modelId="{4E8D946C-99F7-495F-AC8E-68DCC91A1AC6}" type="pres">
      <dgm:prSet presAssocID="{DF2B29F4-E1E4-4224-A9A3-90F5855042D9}" presName="level3hierChild" presStyleCnt="0"/>
      <dgm:spPr/>
    </dgm:pt>
    <dgm:pt modelId="{B9022AB6-BD8C-419B-9A5A-93688071F7AA}" type="pres">
      <dgm:prSet presAssocID="{9471F234-A656-411B-9DCA-9E1B8E2CD9F7}" presName="conn2-1" presStyleLbl="parChTrans1D3" presStyleIdx="0" presStyleCnt="3"/>
      <dgm:spPr/>
      <dgm:t>
        <a:bodyPr/>
        <a:lstStyle/>
        <a:p>
          <a:endParaRPr lang="es-ES"/>
        </a:p>
      </dgm:t>
    </dgm:pt>
    <dgm:pt modelId="{BF2C641A-7C7D-43CD-9F29-B0C5721AFAE5}" type="pres">
      <dgm:prSet presAssocID="{9471F234-A656-411B-9DCA-9E1B8E2CD9F7}" presName="connTx" presStyleLbl="parChTrans1D3" presStyleIdx="0" presStyleCnt="3"/>
      <dgm:spPr/>
      <dgm:t>
        <a:bodyPr/>
        <a:lstStyle/>
        <a:p>
          <a:endParaRPr lang="es-ES"/>
        </a:p>
      </dgm:t>
    </dgm:pt>
    <dgm:pt modelId="{DA640D0B-079A-46D9-9C2A-7CF4B9504320}" type="pres">
      <dgm:prSet presAssocID="{B14BA87A-5209-4CBD-83BD-7CBEFAB95F04}" presName="root2" presStyleCnt="0"/>
      <dgm:spPr/>
    </dgm:pt>
    <dgm:pt modelId="{213891F8-AF6E-4B4E-9B4A-D35FCBD3E117}" type="pres">
      <dgm:prSet presAssocID="{B14BA87A-5209-4CBD-83BD-7CBEFAB95F04}" presName="LevelTwoTextNode" presStyleLbl="node3" presStyleIdx="0" presStyleCnt="3" custScaleY="181440">
        <dgm:presLayoutVars>
          <dgm:chPref val="3"/>
        </dgm:presLayoutVars>
      </dgm:prSet>
      <dgm:spPr/>
      <dgm:t>
        <a:bodyPr/>
        <a:lstStyle/>
        <a:p>
          <a:endParaRPr lang="es-ES"/>
        </a:p>
      </dgm:t>
    </dgm:pt>
    <dgm:pt modelId="{AB13A75A-7D3A-4818-9CD9-7175C6E5DE7C}" type="pres">
      <dgm:prSet presAssocID="{B14BA87A-5209-4CBD-83BD-7CBEFAB95F04}" presName="level3hierChild" presStyleCnt="0"/>
      <dgm:spPr/>
    </dgm:pt>
    <dgm:pt modelId="{C888F438-7205-43A5-B6C2-4500F5AA2372}" type="pres">
      <dgm:prSet presAssocID="{C4809C6E-9E38-4C6B-B52B-A9EE74D90104}" presName="conn2-1" presStyleLbl="parChTrans1D4" presStyleIdx="0" presStyleCnt="3"/>
      <dgm:spPr/>
      <dgm:t>
        <a:bodyPr/>
        <a:lstStyle/>
        <a:p>
          <a:endParaRPr lang="es-ES"/>
        </a:p>
      </dgm:t>
    </dgm:pt>
    <dgm:pt modelId="{6F8E27E6-F1A0-4039-848A-2E13A2C8B21F}" type="pres">
      <dgm:prSet presAssocID="{C4809C6E-9E38-4C6B-B52B-A9EE74D90104}" presName="connTx" presStyleLbl="parChTrans1D4" presStyleIdx="0" presStyleCnt="3"/>
      <dgm:spPr/>
      <dgm:t>
        <a:bodyPr/>
        <a:lstStyle/>
        <a:p>
          <a:endParaRPr lang="es-ES"/>
        </a:p>
      </dgm:t>
    </dgm:pt>
    <dgm:pt modelId="{49BE6DC5-E8B0-489F-B56D-B2D7E3CA15B1}" type="pres">
      <dgm:prSet presAssocID="{8E22EE3A-7B42-4F92-899A-66FB756456F5}" presName="root2" presStyleCnt="0"/>
      <dgm:spPr/>
    </dgm:pt>
    <dgm:pt modelId="{89FF6E14-DC33-41B4-A2CE-C57E74C1EBBA}" type="pres">
      <dgm:prSet presAssocID="{8E22EE3A-7B42-4F92-899A-66FB756456F5}" presName="LevelTwoTextNode" presStyleLbl="node4" presStyleIdx="0" presStyleCnt="3" custScaleX="85622" custScaleY="192657">
        <dgm:presLayoutVars>
          <dgm:chPref val="3"/>
        </dgm:presLayoutVars>
      </dgm:prSet>
      <dgm:spPr/>
      <dgm:t>
        <a:bodyPr/>
        <a:lstStyle/>
        <a:p>
          <a:endParaRPr lang="es-ES"/>
        </a:p>
      </dgm:t>
    </dgm:pt>
    <dgm:pt modelId="{AC94A3C7-ED4A-4AA4-BEBC-292CBDA141D8}" type="pres">
      <dgm:prSet presAssocID="{8E22EE3A-7B42-4F92-899A-66FB756456F5}" presName="level3hierChild" presStyleCnt="0"/>
      <dgm:spPr/>
    </dgm:pt>
    <dgm:pt modelId="{8C3EAB24-05D8-4137-82F2-95422EE4E284}" type="pres">
      <dgm:prSet presAssocID="{3F90A26F-73F1-4ABB-890C-FADA1F4789A3}" presName="conn2-1" presStyleLbl="parChTrans1D2" presStyleIdx="1" presStyleCnt="3"/>
      <dgm:spPr/>
      <dgm:t>
        <a:bodyPr/>
        <a:lstStyle/>
        <a:p>
          <a:endParaRPr lang="es-ES"/>
        </a:p>
      </dgm:t>
    </dgm:pt>
    <dgm:pt modelId="{837FA7EC-E4D4-4B35-90BC-6C57B8268FE0}" type="pres">
      <dgm:prSet presAssocID="{3F90A26F-73F1-4ABB-890C-FADA1F4789A3}" presName="connTx" presStyleLbl="parChTrans1D2" presStyleIdx="1" presStyleCnt="3"/>
      <dgm:spPr/>
      <dgm:t>
        <a:bodyPr/>
        <a:lstStyle/>
        <a:p>
          <a:endParaRPr lang="es-ES"/>
        </a:p>
      </dgm:t>
    </dgm:pt>
    <dgm:pt modelId="{99C32012-1EE6-4D0B-B63B-C6921425FC56}" type="pres">
      <dgm:prSet presAssocID="{A5C76C93-623C-4CAA-88FF-FFEA44680EB2}" presName="root2" presStyleCnt="0"/>
      <dgm:spPr/>
    </dgm:pt>
    <dgm:pt modelId="{73069C62-7770-4193-B196-1A328B231C13}" type="pres">
      <dgm:prSet presAssocID="{A5C76C93-623C-4CAA-88FF-FFEA44680EB2}" presName="LevelTwoTextNode" presStyleLbl="node2" presStyleIdx="1" presStyleCnt="3">
        <dgm:presLayoutVars>
          <dgm:chPref val="3"/>
        </dgm:presLayoutVars>
      </dgm:prSet>
      <dgm:spPr/>
      <dgm:t>
        <a:bodyPr/>
        <a:lstStyle/>
        <a:p>
          <a:endParaRPr lang="es-ES"/>
        </a:p>
      </dgm:t>
    </dgm:pt>
    <dgm:pt modelId="{54253191-7D10-4B34-894C-D6EF33D2E849}" type="pres">
      <dgm:prSet presAssocID="{A5C76C93-623C-4CAA-88FF-FFEA44680EB2}" presName="level3hierChild" presStyleCnt="0"/>
      <dgm:spPr/>
    </dgm:pt>
    <dgm:pt modelId="{6CDBCB1D-8693-4107-8CDB-62BF75132EE0}" type="pres">
      <dgm:prSet presAssocID="{BEF9B00F-7312-42C0-A0B2-63977A11ECBF}" presName="conn2-1" presStyleLbl="parChTrans1D3" presStyleIdx="1" presStyleCnt="3"/>
      <dgm:spPr/>
      <dgm:t>
        <a:bodyPr/>
        <a:lstStyle/>
        <a:p>
          <a:endParaRPr lang="es-ES"/>
        </a:p>
      </dgm:t>
    </dgm:pt>
    <dgm:pt modelId="{F9FEDB46-0A5C-4608-802C-55A563158460}" type="pres">
      <dgm:prSet presAssocID="{BEF9B00F-7312-42C0-A0B2-63977A11ECBF}" presName="connTx" presStyleLbl="parChTrans1D3" presStyleIdx="1" presStyleCnt="3"/>
      <dgm:spPr/>
      <dgm:t>
        <a:bodyPr/>
        <a:lstStyle/>
        <a:p>
          <a:endParaRPr lang="es-ES"/>
        </a:p>
      </dgm:t>
    </dgm:pt>
    <dgm:pt modelId="{BF49AE99-F22B-402A-A7B7-AB0FAB6DC3D6}" type="pres">
      <dgm:prSet presAssocID="{2463CB42-90C1-4089-885E-F8095166AA66}" presName="root2" presStyleCnt="0"/>
      <dgm:spPr/>
    </dgm:pt>
    <dgm:pt modelId="{9C3B63EB-90D2-4722-B577-6E61E5FD9AA1}" type="pres">
      <dgm:prSet presAssocID="{2463CB42-90C1-4089-885E-F8095166AA66}" presName="LevelTwoTextNode" presStyleLbl="node3" presStyleIdx="1" presStyleCnt="3" custScaleY="165870">
        <dgm:presLayoutVars>
          <dgm:chPref val="3"/>
        </dgm:presLayoutVars>
      </dgm:prSet>
      <dgm:spPr/>
      <dgm:t>
        <a:bodyPr/>
        <a:lstStyle/>
        <a:p>
          <a:endParaRPr lang="es-ES"/>
        </a:p>
      </dgm:t>
    </dgm:pt>
    <dgm:pt modelId="{90A2BB44-9C8B-4DAA-8982-7CEE7FBB4B86}" type="pres">
      <dgm:prSet presAssocID="{2463CB42-90C1-4089-885E-F8095166AA66}" presName="level3hierChild" presStyleCnt="0"/>
      <dgm:spPr/>
    </dgm:pt>
    <dgm:pt modelId="{3A5FA732-6621-43B9-BE09-D090A48E4143}" type="pres">
      <dgm:prSet presAssocID="{C6851B35-9CA1-4D2E-97D5-D81F7794065A}" presName="conn2-1" presStyleLbl="parChTrans1D4" presStyleIdx="1" presStyleCnt="3"/>
      <dgm:spPr/>
      <dgm:t>
        <a:bodyPr/>
        <a:lstStyle/>
        <a:p>
          <a:endParaRPr lang="es-ES"/>
        </a:p>
      </dgm:t>
    </dgm:pt>
    <dgm:pt modelId="{84B5714D-6865-4678-BEE6-25A6A18FE210}" type="pres">
      <dgm:prSet presAssocID="{C6851B35-9CA1-4D2E-97D5-D81F7794065A}" presName="connTx" presStyleLbl="parChTrans1D4" presStyleIdx="1" presStyleCnt="3"/>
      <dgm:spPr/>
      <dgm:t>
        <a:bodyPr/>
        <a:lstStyle/>
        <a:p>
          <a:endParaRPr lang="es-ES"/>
        </a:p>
      </dgm:t>
    </dgm:pt>
    <dgm:pt modelId="{CD21B4A1-3A68-4AE8-A128-83463FBFB74E}" type="pres">
      <dgm:prSet presAssocID="{E18E7229-7909-4B1A-B808-A6AA5EF879C8}" presName="root2" presStyleCnt="0"/>
      <dgm:spPr/>
    </dgm:pt>
    <dgm:pt modelId="{C1E74EA0-9B01-4BB9-AA6C-C5C95567A911}" type="pres">
      <dgm:prSet presAssocID="{E18E7229-7909-4B1A-B808-A6AA5EF879C8}" presName="LevelTwoTextNode" presStyleLbl="node4" presStyleIdx="1" presStyleCnt="3" custScaleX="83904" custScaleY="163307">
        <dgm:presLayoutVars>
          <dgm:chPref val="3"/>
        </dgm:presLayoutVars>
      </dgm:prSet>
      <dgm:spPr/>
      <dgm:t>
        <a:bodyPr/>
        <a:lstStyle/>
        <a:p>
          <a:endParaRPr lang="es-ES"/>
        </a:p>
      </dgm:t>
    </dgm:pt>
    <dgm:pt modelId="{7266ABFD-B541-4E6E-BDB4-5C6E3CEFA447}" type="pres">
      <dgm:prSet presAssocID="{E18E7229-7909-4B1A-B808-A6AA5EF879C8}" presName="level3hierChild" presStyleCnt="0"/>
      <dgm:spPr/>
    </dgm:pt>
    <dgm:pt modelId="{FFBECA99-2682-4A21-B5CD-C73FBA698910}" type="pres">
      <dgm:prSet presAssocID="{9415BF4D-DD91-42C2-9541-8D5EC26448AD}" presName="conn2-1" presStyleLbl="parChTrans1D2" presStyleIdx="2" presStyleCnt="3"/>
      <dgm:spPr/>
      <dgm:t>
        <a:bodyPr/>
        <a:lstStyle/>
        <a:p>
          <a:endParaRPr lang="es-ES"/>
        </a:p>
      </dgm:t>
    </dgm:pt>
    <dgm:pt modelId="{4CC72F3E-26DC-4F45-B617-C8385E1BCCA7}" type="pres">
      <dgm:prSet presAssocID="{9415BF4D-DD91-42C2-9541-8D5EC26448AD}" presName="connTx" presStyleLbl="parChTrans1D2" presStyleIdx="2" presStyleCnt="3"/>
      <dgm:spPr/>
      <dgm:t>
        <a:bodyPr/>
        <a:lstStyle/>
        <a:p>
          <a:endParaRPr lang="es-ES"/>
        </a:p>
      </dgm:t>
    </dgm:pt>
    <dgm:pt modelId="{8D4AA2E4-E468-4F32-A46C-2478FBD85855}" type="pres">
      <dgm:prSet presAssocID="{E892A485-9149-4540-B6C3-B3EEC6E927E9}" presName="root2" presStyleCnt="0"/>
      <dgm:spPr/>
    </dgm:pt>
    <dgm:pt modelId="{BCDD8BDC-9CD2-472B-8595-7ECAC9A997FF}" type="pres">
      <dgm:prSet presAssocID="{E892A485-9149-4540-B6C3-B3EEC6E927E9}" presName="LevelTwoTextNode" presStyleLbl="node2" presStyleIdx="2" presStyleCnt="3">
        <dgm:presLayoutVars>
          <dgm:chPref val="3"/>
        </dgm:presLayoutVars>
      </dgm:prSet>
      <dgm:spPr/>
      <dgm:t>
        <a:bodyPr/>
        <a:lstStyle/>
        <a:p>
          <a:endParaRPr lang="es-ES"/>
        </a:p>
      </dgm:t>
    </dgm:pt>
    <dgm:pt modelId="{C31C4867-FCEC-438B-A22F-2297F7FAE908}" type="pres">
      <dgm:prSet presAssocID="{E892A485-9149-4540-B6C3-B3EEC6E927E9}" presName="level3hierChild" presStyleCnt="0"/>
      <dgm:spPr/>
    </dgm:pt>
    <dgm:pt modelId="{F6A720D7-02DC-4703-8B2E-C8EB9E7684CA}" type="pres">
      <dgm:prSet presAssocID="{4F9C3ED1-8890-419D-9FB4-9A68A41C69F2}" presName="conn2-1" presStyleLbl="parChTrans1D3" presStyleIdx="2" presStyleCnt="3"/>
      <dgm:spPr/>
      <dgm:t>
        <a:bodyPr/>
        <a:lstStyle/>
        <a:p>
          <a:endParaRPr lang="es-ES"/>
        </a:p>
      </dgm:t>
    </dgm:pt>
    <dgm:pt modelId="{46EBDB5A-27D2-4E49-AE37-354C67249AB7}" type="pres">
      <dgm:prSet presAssocID="{4F9C3ED1-8890-419D-9FB4-9A68A41C69F2}" presName="connTx" presStyleLbl="parChTrans1D3" presStyleIdx="2" presStyleCnt="3"/>
      <dgm:spPr/>
      <dgm:t>
        <a:bodyPr/>
        <a:lstStyle/>
        <a:p>
          <a:endParaRPr lang="es-ES"/>
        </a:p>
      </dgm:t>
    </dgm:pt>
    <dgm:pt modelId="{C09849B6-9057-4856-A5BB-4E6D536B3BD9}" type="pres">
      <dgm:prSet presAssocID="{E6DE6623-E565-40A2-BD60-1D0612C2F6AC}" presName="root2" presStyleCnt="0"/>
      <dgm:spPr/>
    </dgm:pt>
    <dgm:pt modelId="{6D75C126-E305-4124-B67E-C6A6C4956C58}" type="pres">
      <dgm:prSet presAssocID="{E6DE6623-E565-40A2-BD60-1D0612C2F6AC}" presName="LevelTwoTextNode" presStyleLbl="node3" presStyleIdx="2" presStyleCnt="3">
        <dgm:presLayoutVars>
          <dgm:chPref val="3"/>
        </dgm:presLayoutVars>
      </dgm:prSet>
      <dgm:spPr/>
      <dgm:t>
        <a:bodyPr/>
        <a:lstStyle/>
        <a:p>
          <a:endParaRPr lang="es-ES"/>
        </a:p>
      </dgm:t>
    </dgm:pt>
    <dgm:pt modelId="{2110E2E1-D2B2-4C4A-A63B-0284B512202B}" type="pres">
      <dgm:prSet presAssocID="{E6DE6623-E565-40A2-BD60-1D0612C2F6AC}" presName="level3hierChild" presStyleCnt="0"/>
      <dgm:spPr/>
    </dgm:pt>
    <dgm:pt modelId="{1801F355-4D15-4D3B-AFF8-A032157C5F2D}" type="pres">
      <dgm:prSet presAssocID="{D9B5E98F-6C0A-4921-88C8-EE207923CEB9}" presName="conn2-1" presStyleLbl="parChTrans1D4" presStyleIdx="2" presStyleCnt="3"/>
      <dgm:spPr/>
      <dgm:t>
        <a:bodyPr/>
        <a:lstStyle/>
        <a:p>
          <a:endParaRPr lang="es-ES"/>
        </a:p>
      </dgm:t>
    </dgm:pt>
    <dgm:pt modelId="{E1D2F845-C0C1-4DBD-8B02-69698B585352}" type="pres">
      <dgm:prSet presAssocID="{D9B5E98F-6C0A-4921-88C8-EE207923CEB9}" presName="connTx" presStyleLbl="parChTrans1D4" presStyleIdx="2" presStyleCnt="3"/>
      <dgm:spPr/>
      <dgm:t>
        <a:bodyPr/>
        <a:lstStyle/>
        <a:p>
          <a:endParaRPr lang="es-ES"/>
        </a:p>
      </dgm:t>
    </dgm:pt>
    <dgm:pt modelId="{59479BAF-1820-46AE-BB50-9A2DE22BCA65}" type="pres">
      <dgm:prSet presAssocID="{0BC0665C-6FDA-42D5-83A4-576B80AEDF46}" presName="root2" presStyleCnt="0"/>
      <dgm:spPr/>
    </dgm:pt>
    <dgm:pt modelId="{6F5DD273-16BF-46FA-925F-79301508B677}" type="pres">
      <dgm:prSet presAssocID="{0BC0665C-6FDA-42D5-83A4-576B80AEDF46}" presName="LevelTwoTextNode" presStyleLbl="node4" presStyleIdx="2" presStyleCnt="3" custScaleX="88431" custScaleY="165610">
        <dgm:presLayoutVars>
          <dgm:chPref val="3"/>
        </dgm:presLayoutVars>
      </dgm:prSet>
      <dgm:spPr/>
      <dgm:t>
        <a:bodyPr/>
        <a:lstStyle/>
        <a:p>
          <a:endParaRPr lang="es-ES"/>
        </a:p>
      </dgm:t>
    </dgm:pt>
    <dgm:pt modelId="{50CB3AE2-7726-4384-A8C7-A0A315D341AA}" type="pres">
      <dgm:prSet presAssocID="{0BC0665C-6FDA-42D5-83A4-576B80AEDF46}" presName="level3hierChild" presStyleCnt="0"/>
      <dgm:spPr/>
    </dgm:pt>
  </dgm:ptLst>
  <dgm:cxnLst>
    <dgm:cxn modelId="{A827C526-3852-4F07-A7A7-F03414D26A44}" type="presOf" srcId="{9471F234-A656-411B-9DCA-9E1B8E2CD9F7}" destId="{B9022AB6-BD8C-419B-9A5A-93688071F7AA}" srcOrd="0" destOrd="0" presId="urn:microsoft.com/office/officeart/2008/layout/HorizontalMultiLevelHierarchy"/>
    <dgm:cxn modelId="{01B724E5-550F-45C8-A947-DEC3938C064C}" type="presOf" srcId="{C6851B35-9CA1-4D2E-97D5-D81F7794065A}" destId="{84B5714D-6865-4678-BEE6-25A6A18FE210}" srcOrd="1" destOrd="0" presId="urn:microsoft.com/office/officeart/2008/layout/HorizontalMultiLevelHierarchy"/>
    <dgm:cxn modelId="{441E7368-4344-4EC5-A452-0A695A7456F6}" type="presOf" srcId="{371D9CB8-7896-4A06-88D4-9D2D8D7D3AC8}" destId="{2D2449BC-C139-431C-B6A6-052950CA6A12}" srcOrd="1" destOrd="0" presId="urn:microsoft.com/office/officeart/2008/layout/HorizontalMultiLevelHierarchy"/>
    <dgm:cxn modelId="{65520C79-D5ED-4B00-98F9-D274954A5DF9}" type="presOf" srcId="{26E45F30-FBE2-4294-BA32-4BAEAD8AAF54}" destId="{F5DF4A13-6EAD-4B7C-A40F-9A89AB227DD7}" srcOrd="0" destOrd="0" presId="urn:microsoft.com/office/officeart/2008/layout/HorizontalMultiLevelHierarchy"/>
    <dgm:cxn modelId="{2EA7419D-DF6E-4996-A233-E636B06D4D1C}" srcId="{A5C76C93-623C-4CAA-88FF-FFEA44680EB2}" destId="{2463CB42-90C1-4089-885E-F8095166AA66}" srcOrd="0" destOrd="0" parTransId="{BEF9B00F-7312-42C0-A0B2-63977A11ECBF}" sibTransId="{B99AF83B-71B2-4A9B-BCC0-677FC7FB682D}"/>
    <dgm:cxn modelId="{37890B0D-EFD1-4B65-BFB5-2801C015190C}" srcId="{2463CB42-90C1-4089-885E-F8095166AA66}" destId="{E18E7229-7909-4B1A-B808-A6AA5EF879C8}" srcOrd="0" destOrd="0" parTransId="{C6851B35-9CA1-4D2E-97D5-D81F7794065A}" sibTransId="{4D0D1A1C-5E50-41B1-A46F-C83AC91ED70D}"/>
    <dgm:cxn modelId="{D022FDC2-E2BF-4BB9-AEDD-B7BE12675562}" srcId="{26E45F30-FBE2-4294-BA32-4BAEAD8AAF54}" destId="{E892A485-9149-4540-B6C3-B3EEC6E927E9}" srcOrd="2" destOrd="0" parTransId="{9415BF4D-DD91-42C2-9541-8D5EC26448AD}" sibTransId="{FC0CCB7C-94A6-4146-9D85-497B06B273F1}"/>
    <dgm:cxn modelId="{90E52ACE-91F9-4A1E-B0DC-8DBF6097C726}" type="presOf" srcId="{371D9CB8-7896-4A06-88D4-9D2D8D7D3AC8}" destId="{DE4C2596-939E-41D7-86C3-E775D5CC685C}" srcOrd="0" destOrd="0" presId="urn:microsoft.com/office/officeart/2008/layout/HorizontalMultiLevelHierarchy"/>
    <dgm:cxn modelId="{E5DDD84F-B064-4095-98B9-74F2711FB872}" type="presOf" srcId="{A5C76C93-623C-4CAA-88FF-FFEA44680EB2}" destId="{73069C62-7770-4193-B196-1A328B231C13}" srcOrd="0" destOrd="0" presId="urn:microsoft.com/office/officeart/2008/layout/HorizontalMultiLevelHierarchy"/>
    <dgm:cxn modelId="{CE4571F6-F8C5-4F24-8287-FE932A3F495A}" type="presOf" srcId="{9471F234-A656-411B-9DCA-9E1B8E2CD9F7}" destId="{BF2C641A-7C7D-43CD-9F29-B0C5721AFAE5}" srcOrd="1" destOrd="0" presId="urn:microsoft.com/office/officeart/2008/layout/HorizontalMultiLevelHierarchy"/>
    <dgm:cxn modelId="{11671F66-B0E3-48B5-B812-B745170A45A6}" type="presOf" srcId="{B14BA87A-5209-4CBD-83BD-7CBEFAB95F04}" destId="{213891F8-AF6E-4B4E-9B4A-D35FCBD3E117}" srcOrd="0" destOrd="0" presId="urn:microsoft.com/office/officeart/2008/layout/HorizontalMultiLevelHierarchy"/>
    <dgm:cxn modelId="{0484CD26-76F3-4F2C-87DE-77F0F1191003}" srcId="{B14BA87A-5209-4CBD-83BD-7CBEFAB95F04}" destId="{8E22EE3A-7B42-4F92-899A-66FB756456F5}" srcOrd="0" destOrd="0" parTransId="{C4809C6E-9E38-4C6B-B52B-A9EE74D90104}" sibTransId="{B86085A9-6496-43D2-9914-43EEA2F8046A}"/>
    <dgm:cxn modelId="{C6683C4A-C61C-41E3-B55A-0817A5973891}" type="presOf" srcId="{9415BF4D-DD91-42C2-9541-8D5EC26448AD}" destId="{4CC72F3E-26DC-4F45-B617-C8385E1BCCA7}" srcOrd="1" destOrd="0" presId="urn:microsoft.com/office/officeart/2008/layout/HorizontalMultiLevelHierarchy"/>
    <dgm:cxn modelId="{3B94722C-9DAF-434C-98BE-CC2E4B922D0F}" type="presOf" srcId="{C4809C6E-9E38-4C6B-B52B-A9EE74D90104}" destId="{6F8E27E6-F1A0-4039-848A-2E13A2C8B21F}" srcOrd="1" destOrd="0" presId="urn:microsoft.com/office/officeart/2008/layout/HorizontalMultiLevelHierarchy"/>
    <dgm:cxn modelId="{8EB5A3F4-59BA-4EEE-A40F-A9B4E7F3B2D0}" srcId="{E892A485-9149-4540-B6C3-B3EEC6E927E9}" destId="{E6DE6623-E565-40A2-BD60-1D0612C2F6AC}" srcOrd="0" destOrd="0" parTransId="{4F9C3ED1-8890-419D-9FB4-9A68A41C69F2}" sibTransId="{EDD1BCED-E055-4FDF-B6EE-1409ECFE4326}"/>
    <dgm:cxn modelId="{3E259AA8-34CD-494C-A855-7DDEE5C6A8C9}" type="presOf" srcId="{BEF9B00F-7312-42C0-A0B2-63977A11ECBF}" destId="{F9FEDB46-0A5C-4608-802C-55A563158460}" srcOrd="1" destOrd="0" presId="urn:microsoft.com/office/officeart/2008/layout/HorizontalMultiLevelHierarchy"/>
    <dgm:cxn modelId="{1B3CF48A-CDF5-43F4-A437-3ACD14128C42}" type="presOf" srcId="{9415BF4D-DD91-42C2-9541-8D5EC26448AD}" destId="{FFBECA99-2682-4A21-B5CD-C73FBA698910}" srcOrd="0" destOrd="0" presId="urn:microsoft.com/office/officeart/2008/layout/HorizontalMultiLevelHierarchy"/>
    <dgm:cxn modelId="{96DB64B0-B016-4FFB-BDFA-52A13A993117}" type="presOf" srcId="{DF2B29F4-E1E4-4224-A9A3-90F5855042D9}" destId="{67B13EA0-8C3A-455F-8979-55CA2968B837}" srcOrd="0" destOrd="0" presId="urn:microsoft.com/office/officeart/2008/layout/HorizontalMultiLevelHierarchy"/>
    <dgm:cxn modelId="{96FD13F6-4936-490C-A3FF-DC96DA9C72B6}" type="presOf" srcId="{BEF9B00F-7312-42C0-A0B2-63977A11ECBF}" destId="{6CDBCB1D-8693-4107-8CDB-62BF75132EE0}" srcOrd="0" destOrd="0" presId="urn:microsoft.com/office/officeart/2008/layout/HorizontalMultiLevelHierarchy"/>
    <dgm:cxn modelId="{258D73E7-4FC5-48D1-8A2C-D3F7D7666AE6}" type="presOf" srcId="{C4809C6E-9E38-4C6B-B52B-A9EE74D90104}" destId="{C888F438-7205-43A5-B6C2-4500F5AA2372}" srcOrd="0" destOrd="0" presId="urn:microsoft.com/office/officeart/2008/layout/HorizontalMultiLevelHierarchy"/>
    <dgm:cxn modelId="{4904BE51-D900-487E-B24E-4630AE8FBB3E}" type="presOf" srcId="{3F90A26F-73F1-4ABB-890C-FADA1F4789A3}" destId="{8C3EAB24-05D8-4137-82F2-95422EE4E284}" srcOrd="0" destOrd="0" presId="urn:microsoft.com/office/officeart/2008/layout/HorizontalMultiLevelHierarchy"/>
    <dgm:cxn modelId="{6B37CED8-1CD9-4FF4-8EE4-8E0B072D58E3}" srcId="{DF2B29F4-E1E4-4224-A9A3-90F5855042D9}" destId="{B14BA87A-5209-4CBD-83BD-7CBEFAB95F04}" srcOrd="0" destOrd="0" parTransId="{9471F234-A656-411B-9DCA-9E1B8E2CD9F7}" sibTransId="{E057A6D0-B045-49BE-B12B-D92CF730080E}"/>
    <dgm:cxn modelId="{09D2BA44-E1DE-4AEA-8FEF-0D3593333D7B}" type="presOf" srcId="{E6DE6623-E565-40A2-BD60-1D0612C2F6AC}" destId="{6D75C126-E305-4124-B67E-C6A6C4956C58}" srcOrd="0" destOrd="0" presId="urn:microsoft.com/office/officeart/2008/layout/HorizontalMultiLevelHierarchy"/>
    <dgm:cxn modelId="{8B34EA1B-1E64-4E1E-898F-ECA5A007981D}" type="presOf" srcId="{AE4283E1-79D4-40F9-8738-D7E488B31DD9}" destId="{682B5171-D450-4301-AB72-DC5E2FEA614E}" srcOrd="0" destOrd="0" presId="urn:microsoft.com/office/officeart/2008/layout/HorizontalMultiLevelHierarchy"/>
    <dgm:cxn modelId="{647C2291-720C-41DD-B783-B1A2E6B74458}" type="presOf" srcId="{D9B5E98F-6C0A-4921-88C8-EE207923CEB9}" destId="{1801F355-4D15-4D3B-AFF8-A032157C5F2D}" srcOrd="0" destOrd="0" presId="urn:microsoft.com/office/officeart/2008/layout/HorizontalMultiLevelHierarchy"/>
    <dgm:cxn modelId="{477D8FAF-A2AE-4F88-A535-750AA43BC20F}" srcId="{26E45F30-FBE2-4294-BA32-4BAEAD8AAF54}" destId="{A5C76C93-623C-4CAA-88FF-FFEA44680EB2}" srcOrd="1" destOrd="0" parTransId="{3F90A26F-73F1-4ABB-890C-FADA1F4789A3}" sibTransId="{FCF6EE9E-2E4E-4223-8159-7F01E747445E}"/>
    <dgm:cxn modelId="{42EF48A7-2EA4-45F7-B74D-5DE178155655}" type="presOf" srcId="{2463CB42-90C1-4089-885E-F8095166AA66}" destId="{9C3B63EB-90D2-4722-B577-6E61E5FD9AA1}" srcOrd="0" destOrd="0" presId="urn:microsoft.com/office/officeart/2008/layout/HorizontalMultiLevelHierarchy"/>
    <dgm:cxn modelId="{BAFB6D97-6FC5-41BC-BE86-CD85E846089F}" type="presOf" srcId="{4F9C3ED1-8890-419D-9FB4-9A68A41C69F2}" destId="{46EBDB5A-27D2-4E49-AE37-354C67249AB7}" srcOrd="1" destOrd="0" presId="urn:microsoft.com/office/officeart/2008/layout/HorizontalMultiLevelHierarchy"/>
    <dgm:cxn modelId="{A7A18633-6E6C-469C-B44D-8072DBF12FDE}" type="presOf" srcId="{D9B5E98F-6C0A-4921-88C8-EE207923CEB9}" destId="{E1D2F845-C0C1-4DBD-8B02-69698B585352}" srcOrd="1" destOrd="0" presId="urn:microsoft.com/office/officeart/2008/layout/HorizontalMultiLevelHierarchy"/>
    <dgm:cxn modelId="{E309DFF4-7263-4B66-AD81-44EE36876485}" srcId="{E6DE6623-E565-40A2-BD60-1D0612C2F6AC}" destId="{0BC0665C-6FDA-42D5-83A4-576B80AEDF46}" srcOrd="0" destOrd="0" parTransId="{D9B5E98F-6C0A-4921-88C8-EE207923CEB9}" sibTransId="{C49A7774-F7D7-46C3-96C4-9DBB40DB390E}"/>
    <dgm:cxn modelId="{3F4A01A2-C9D5-425D-A1B0-CF9A1FDBA0A5}" srcId="{AE4283E1-79D4-40F9-8738-D7E488B31DD9}" destId="{26E45F30-FBE2-4294-BA32-4BAEAD8AAF54}" srcOrd="0" destOrd="0" parTransId="{D0410F7D-F1D0-4C46-BBFC-7F74F9156464}" sibTransId="{96E7C55C-BABD-4AF1-95D9-B005DFE430C4}"/>
    <dgm:cxn modelId="{962BF949-50D0-4651-832D-8290D9D3C895}" type="presOf" srcId="{C6851B35-9CA1-4D2E-97D5-D81F7794065A}" destId="{3A5FA732-6621-43B9-BE09-D090A48E4143}" srcOrd="0" destOrd="0" presId="urn:microsoft.com/office/officeart/2008/layout/HorizontalMultiLevelHierarchy"/>
    <dgm:cxn modelId="{3DF10CEF-AB75-4BFB-ADC7-4DE88C8475FD}" type="presOf" srcId="{4F9C3ED1-8890-419D-9FB4-9A68A41C69F2}" destId="{F6A720D7-02DC-4703-8B2E-C8EB9E7684CA}" srcOrd="0" destOrd="0" presId="urn:microsoft.com/office/officeart/2008/layout/HorizontalMultiLevelHierarchy"/>
    <dgm:cxn modelId="{64CFA388-22A0-4A08-93B3-90AB2E065861}" type="presOf" srcId="{3F90A26F-73F1-4ABB-890C-FADA1F4789A3}" destId="{837FA7EC-E4D4-4B35-90BC-6C57B8268FE0}" srcOrd="1" destOrd="0" presId="urn:microsoft.com/office/officeart/2008/layout/HorizontalMultiLevelHierarchy"/>
    <dgm:cxn modelId="{2B7F115F-C96B-4BD1-BFF5-F7A0AE91CD0B}" type="presOf" srcId="{E18E7229-7909-4B1A-B808-A6AA5EF879C8}" destId="{C1E74EA0-9B01-4BB9-AA6C-C5C95567A911}" srcOrd="0" destOrd="0" presId="urn:microsoft.com/office/officeart/2008/layout/HorizontalMultiLevelHierarchy"/>
    <dgm:cxn modelId="{6AC03823-1D7C-4E74-A1EC-04D5227DB09E}" type="presOf" srcId="{8E22EE3A-7B42-4F92-899A-66FB756456F5}" destId="{89FF6E14-DC33-41B4-A2CE-C57E74C1EBBA}" srcOrd="0" destOrd="0" presId="urn:microsoft.com/office/officeart/2008/layout/HorizontalMultiLevelHierarchy"/>
    <dgm:cxn modelId="{7CC482FA-8BD8-4867-A2BC-229659F9F49E}" type="presOf" srcId="{0BC0665C-6FDA-42D5-83A4-576B80AEDF46}" destId="{6F5DD273-16BF-46FA-925F-79301508B677}" srcOrd="0" destOrd="0" presId="urn:microsoft.com/office/officeart/2008/layout/HorizontalMultiLevelHierarchy"/>
    <dgm:cxn modelId="{0DF8BB81-1944-417D-92C1-C8F8B564D312}" type="presOf" srcId="{E892A485-9149-4540-B6C3-B3EEC6E927E9}" destId="{BCDD8BDC-9CD2-472B-8595-7ECAC9A997FF}" srcOrd="0" destOrd="0" presId="urn:microsoft.com/office/officeart/2008/layout/HorizontalMultiLevelHierarchy"/>
    <dgm:cxn modelId="{4F510E67-2A76-4D1B-9D2C-9D71438DC933}" srcId="{26E45F30-FBE2-4294-BA32-4BAEAD8AAF54}" destId="{DF2B29F4-E1E4-4224-A9A3-90F5855042D9}" srcOrd="0" destOrd="0" parTransId="{371D9CB8-7896-4A06-88D4-9D2D8D7D3AC8}" sibTransId="{B531AF68-0700-425F-B7EB-233477CA588D}"/>
    <dgm:cxn modelId="{61A60DB5-46AD-4DB3-A174-D46E9DD2799A}" type="presParOf" srcId="{682B5171-D450-4301-AB72-DC5E2FEA614E}" destId="{74161E67-FA5F-4B7F-8C19-4CFDE2270C77}" srcOrd="0" destOrd="0" presId="urn:microsoft.com/office/officeart/2008/layout/HorizontalMultiLevelHierarchy"/>
    <dgm:cxn modelId="{14DA2C41-25FB-4219-8ECA-D0DD7E7897DA}" type="presParOf" srcId="{74161E67-FA5F-4B7F-8C19-4CFDE2270C77}" destId="{F5DF4A13-6EAD-4B7C-A40F-9A89AB227DD7}" srcOrd="0" destOrd="0" presId="urn:microsoft.com/office/officeart/2008/layout/HorizontalMultiLevelHierarchy"/>
    <dgm:cxn modelId="{1D190A72-C1C2-4ADB-AD1C-9C1BAE71E538}" type="presParOf" srcId="{74161E67-FA5F-4B7F-8C19-4CFDE2270C77}" destId="{39E47095-45C6-4CDE-8B80-9BB96A714ED0}" srcOrd="1" destOrd="0" presId="urn:microsoft.com/office/officeart/2008/layout/HorizontalMultiLevelHierarchy"/>
    <dgm:cxn modelId="{E65E6B45-97E0-4E89-B828-1257A8D83B62}" type="presParOf" srcId="{39E47095-45C6-4CDE-8B80-9BB96A714ED0}" destId="{DE4C2596-939E-41D7-86C3-E775D5CC685C}" srcOrd="0" destOrd="0" presId="urn:microsoft.com/office/officeart/2008/layout/HorizontalMultiLevelHierarchy"/>
    <dgm:cxn modelId="{29A238C9-2436-46E8-9B5F-0412A3793C2C}" type="presParOf" srcId="{DE4C2596-939E-41D7-86C3-E775D5CC685C}" destId="{2D2449BC-C139-431C-B6A6-052950CA6A12}" srcOrd="0" destOrd="0" presId="urn:microsoft.com/office/officeart/2008/layout/HorizontalMultiLevelHierarchy"/>
    <dgm:cxn modelId="{C66E94C7-59D8-497E-B712-10D09D042323}" type="presParOf" srcId="{39E47095-45C6-4CDE-8B80-9BB96A714ED0}" destId="{79F8D290-CA6F-4B82-B3B0-C3919A74A469}" srcOrd="1" destOrd="0" presId="urn:microsoft.com/office/officeart/2008/layout/HorizontalMultiLevelHierarchy"/>
    <dgm:cxn modelId="{95528CF5-2A01-4071-882B-039200626348}" type="presParOf" srcId="{79F8D290-CA6F-4B82-B3B0-C3919A74A469}" destId="{67B13EA0-8C3A-455F-8979-55CA2968B837}" srcOrd="0" destOrd="0" presId="urn:microsoft.com/office/officeart/2008/layout/HorizontalMultiLevelHierarchy"/>
    <dgm:cxn modelId="{B834FA9A-0230-4A00-A8BB-3A3CFFE12AFE}" type="presParOf" srcId="{79F8D290-CA6F-4B82-B3B0-C3919A74A469}" destId="{4E8D946C-99F7-495F-AC8E-68DCC91A1AC6}" srcOrd="1" destOrd="0" presId="urn:microsoft.com/office/officeart/2008/layout/HorizontalMultiLevelHierarchy"/>
    <dgm:cxn modelId="{B46115A8-CC18-45F9-B8EC-0531E892E820}" type="presParOf" srcId="{4E8D946C-99F7-495F-AC8E-68DCC91A1AC6}" destId="{B9022AB6-BD8C-419B-9A5A-93688071F7AA}" srcOrd="0" destOrd="0" presId="urn:microsoft.com/office/officeart/2008/layout/HorizontalMultiLevelHierarchy"/>
    <dgm:cxn modelId="{B8EBEF3E-D18C-48E3-8EF3-DB97B768747C}" type="presParOf" srcId="{B9022AB6-BD8C-419B-9A5A-93688071F7AA}" destId="{BF2C641A-7C7D-43CD-9F29-B0C5721AFAE5}" srcOrd="0" destOrd="0" presId="urn:microsoft.com/office/officeart/2008/layout/HorizontalMultiLevelHierarchy"/>
    <dgm:cxn modelId="{56F8AD68-50A8-4147-B2CC-27AC70E7F40D}" type="presParOf" srcId="{4E8D946C-99F7-495F-AC8E-68DCC91A1AC6}" destId="{DA640D0B-079A-46D9-9C2A-7CF4B9504320}" srcOrd="1" destOrd="0" presId="urn:microsoft.com/office/officeart/2008/layout/HorizontalMultiLevelHierarchy"/>
    <dgm:cxn modelId="{FC110F98-ADD4-43F3-B64C-87277022C9B3}" type="presParOf" srcId="{DA640D0B-079A-46D9-9C2A-7CF4B9504320}" destId="{213891F8-AF6E-4B4E-9B4A-D35FCBD3E117}" srcOrd="0" destOrd="0" presId="urn:microsoft.com/office/officeart/2008/layout/HorizontalMultiLevelHierarchy"/>
    <dgm:cxn modelId="{FFFDDE44-22A6-47A9-B7DF-B38683A7B125}" type="presParOf" srcId="{DA640D0B-079A-46D9-9C2A-7CF4B9504320}" destId="{AB13A75A-7D3A-4818-9CD9-7175C6E5DE7C}" srcOrd="1" destOrd="0" presId="urn:microsoft.com/office/officeart/2008/layout/HorizontalMultiLevelHierarchy"/>
    <dgm:cxn modelId="{F04E7067-97E7-4892-A49D-54D6EFA950BD}" type="presParOf" srcId="{AB13A75A-7D3A-4818-9CD9-7175C6E5DE7C}" destId="{C888F438-7205-43A5-B6C2-4500F5AA2372}" srcOrd="0" destOrd="0" presId="urn:microsoft.com/office/officeart/2008/layout/HorizontalMultiLevelHierarchy"/>
    <dgm:cxn modelId="{8D2A2D7C-6A5F-4D6E-80F7-F858803B1275}" type="presParOf" srcId="{C888F438-7205-43A5-B6C2-4500F5AA2372}" destId="{6F8E27E6-F1A0-4039-848A-2E13A2C8B21F}" srcOrd="0" destOrd="0" presId="urn:microsoft.com/office/officeart/2008/layout/HorizontalMultiLevelHierarchy"/>
    <dgm:cxn modelId="{4D1B2E7F-51EA-473B-BE16-379B1A69DE72}" type="presParOf" srcId="{AB13A75A-7D3A-4818-9CD9-7175C6E5DE7C}" destId="{49BE6DC5-E8B0-489F-B56D-B2D7E3CA15B1}" srcOrd="1" destOrd="0" presId="urn:microsoft.com/office/officeart/2008/layout/HorizontalMultiLevelHierarchy"/>
    <dgm:cxn modelId="{C4ED313C-E247-452C-9F97-92D2210793ED}" type="presParOf" srcId="{49BE6DC5-E8B0-489F-B56D-B2D7E3CA15B1}" destId="{89FF6E14-DC33-41B4-A2CE-C57E74C1EBBA}" srcOrd="0" destOrd="0" presId="urn:microsoft.com/office/officeart/2008/layout/HorizontalMultiLevelHierarchy"/>
    <dgm:cxn modelId="{88143127-DDB5-42A2-BDB9-D7F773994645}" type="presParOf" srcId="{49BE6DC5-E8B0-489F-B56D-B2D7E3CA15B1}" destId="{AC94A3C7-ED4A-4AA4-BEBC-292CBDA141D8}" srcOrd="1" destOrd="0" presId="urn:microsoft.com/office/officeart/2008/layout/HorizontalMultiLevelHierarchy"/>
    <dgm:cxn modelId="{D528768D-7310-4211-AA55-A870BE1A0696}" type="presParOf" srcId="{39E47095-45C6-4CDE-8B80-9BB96A714ED0}" destId="{8C3EAB24-05D8-4137-82F2-95422EE4E284}" srcOrd="2" destOrd="0" presId="urn:microsoft.com/office/officeart/2008/layout/HorizontalMultiLevelHierarchy"/>
    <dgm:cxn modelId="{32ABFFFC-31DB-4239-BD0B-199D6F4134D9}" type="presParOf" srcId="{8C3EAB24-05D8-4137-82F2-95422EE4E284}" destId="{837FA7EC-E4D4-4B35-90BC-6C57B8268FE0}" srcOrd="0" destOrd="0" presId="urn:microsoft.com/office/officeart/2008/layout/HorizontalMultiLevelHierarchy"/>
    <dgm:cxn modelId="{885AB59C-E77E-4816-B503-47C0F9CDF2D6}" type="presParOf" srcId="{39E47095-45C6-4CDE-8B80-9BB96A714ED0}" destId="{99C32012-1EE6-4D0B-B63B-C6921425FC56}" srcOrd="3" destOrd="0" presId="urn:microsoft.com/office/officeart/2008/layout/HorizontalMultiLevelHierarchy"/>
    <dgm:cxn modelId="{C04565EE-D01D-43EC-A0D0-D0B65A5CADE1}" type="presParOf" srcId="{99C32012-1EE6-4D0B-B63B-C6921425FC56}" destId="{73069C62-7770-4193-B196-1A328B231C13}" srcOrd="0" destOrd="0" presId="urn:microsoft.com/office/officeart/2008/layout/HorizontalMultiLevelHierarchy"/>
    <dgm:cxn modelId="{28E8497C-A8BD-4C78-AE6E-789A3158E909}" type="presParOf" srcId="{99C32012-1EE6-4D0B-B63B-C6921425FC56}" destId="{54253191-7D10-4B34-894C-D6EF33D2E849}" srcOrd="1" destOrd="0" presId="urn:microsoft.com/office/officeart/2008/layout/HorizontalMultiLevelHierarchy"/>
    <dgm:cxn modelId="{2A6F80D8-0A64-4E55-8DAB-9F45623D4FE2}" type="presParOf" srcId="{54253191-7D10-4B34-894C-D6EF33D2E849}" destId="{6CDBCB1D-8693-4107-8CDB-62BF75132EE0}" srcOrd="0" destOrd="0" presId="urn:microsoft.com/office/officeart/2008/layout/HorizontalMultiLevelHierarchy"/>
    <dgm:cxn modelId="{FBC13227-E6B6-4D22-AF71-C36633D4F3FE}" type="presParOf" srcId="{6CDBCB1D-8693-4107-8CDB-62BF75132EE0}" destId="{F9FEDB46-0A5C-4608-802C-55A563158460}" srcOrd="0" destOrd="0" presId="urn:microsoft.com/office/officeart/2008/layout/HorizontalMultiLevelHierarchy"/>
    <dgm:cxn modelId="{392A3E22-F8E9-4BB9-8D7C-253D6103D1D2}" type="presParOf" srcId="{54253191-7D10-4B34-894C-D6EF33D2E849}" destId="{BF49AE99-F22B-402A-A7B7-AB0FAB6DC3D6}" srcOrd="1" destOrd="0" presId="urn:microsoft.com/office/officeart/2008/layout/HorizontalMultiLevelHierarchy"/>
    <dgm:cxn modelId="{5CC77D30-DB2E-4585-A423-FEA0630B6C1D}" type="presParOf" srcId="{BF49AE99-F22B-402A-A7B7-AB0FAB6DC3D6}" destId="{9C3B63EB-90D2-4722-B577-6E61E5FD9AA1}" srcOrd="0" destOrd="0" presId="urn:microsoft.com/office/officeart/2008/layout/HorizontalMultiLevelHierarchy"/>
    <dgm:cxn modelId="{DF3A2D56-2B64-4E85-9EE4-AD529173471E}" type="presParOf" srcId="{BF49AE99-F22B-402A-A7B7-AB0FAB6DC3D6}" destId="{90A2BB44-9C8B-4DAA-8982-7CEE7FBB4B86}" srcOrd="1" destOrd="0" presId="urn:microsoft.com/office/officeart/2008/layout/HorizontalMultiLevelHierarchy"/>
    <dgm:cxn modelId="{4B5E544B-F39E-4243-9ED1-A1880B713110}" type="presParOf" srcId="{90A2BB44-9C8B-4DAA-8982-7CEE7FBB4B86}" destId="{3A5FA732-6621-43B9-BE09-D090A48E4143}" srcOrd="0" destOrd="0" presId="urn:microsoft.com/office/officeart/2008/layout/HorizontalMultiLevelHierarchy"/>
    <dgm:cxn modelId="{2F72659A-798D-4D7D-AB91-364F84C26B30}" type="presParOf" srcId="{3A5FA732-6621-43B9-BE09-D090A48E4143}" destId="{84B5714D-6865-4678-BEE6-25A6A18FE210}" srcOrd="0" destOrd="0" presId="urn:microsoft.com/office/officeart/2008/layout/HorizontalMultiLevelHierarchy"/>
    <dgm:cxn modelId="{5545B768-7819-45E8-B7AF-08A5B197BF91}" type="presParOf" srcId="{90A2BB44-9C8B-4DAA-8982-7CEE7FBB4B86}" destId="{CD21B4A1-3A68-4AE8-A128-83463FBFB74E}" srcOrd="1" destOrd="0" presId="urn:microsoft.com/office/officeart/2008/layout/HorizontalMultiLevelHierarchy"/>
    <dgm:cxn modelId="{81FFF1C4-0FE5-4A08-9BAD-390AC59C4C93}" type="presParOf" srcId="{CD21B4A1-3A68-4AE8-A128-83463FBFB74E}" destId="{C1E74EA0-9B01-4BB9-AA6C-C5C95567A911}" srcOrd="0" destOrd="0" presId="urn:microsoft.com/office/officeart/2008/layout/HorizontalMultiLevelHierarchy"/>
    <dgm:cxn modelId="{676C440B-422A-48B0-AAB5-76532EB78E7A}" type="presParOf" srcId="{CD21B4A1-3A68-4AE8-A128-83463FBFB74E}" destId="{7266ABFD-B541-4E6E-BDB4-5C6E3CEFA447}" srcOrd="1" destOrd="0" presId="urn:microsoft.com/office/officeart/2008/layout/HorizontalMultiLevelHierarchy"/>
    <dgm:cxn modelId="{314C5800-2FEB-4A86-B99B-DC7E23BB4EE8}" type="presParOf" srcId="{39E47095-45C6-4CDE-8B80-9BB96A714ED0}" destId="{FFBECA99-2682-4A21-B5CD-C73FBA698910}" srcOrd="4" destOrd="0" presId="urn:microsoft.com/office/officeart/2008/layout/HorizontalMultiLevelHierarchy"/>
    <dgm:cxn modelId="{495E244B-DBBE-455E-BC07-48E8806AA6B0}" type="presParOf" srcId="{FFBECA99-2682-4A21-B5CD-C73FBA698910}" destId="{4CC72F3E-26DC-4F45-B617-C8385E1BCCA7}" srcOrd="0" destOrd="0" presId="urn:microsoft.com/office/officeart/2008/layout/HorizontalMultiLevelHierarchy"/>
    <dgm:cxn modelId="{A34A642A-D7F1-4664-BB6F-32EF79587783}" type="presParOf" srcId="{39E47095-45C6-4CDE-8B80-9BB96A714ED0}" destId="{8D4AA2E4-E468-4F32-A46C-2478FBD85855}" srcOrd="5" destOrd="0" presId="urn:microsoft.com/office/officeart/2008/layout/HorizontalMultiLevelHierarchy"/>
    <dgm:cxn modelId="{0C677DEF-BAC9-409F-BDD5-7141A6E3866E}" type="presParOf" srcId="{8D4AA2E4-E468-4F32-A46C-2478FBD85855}" destId="{BCDD8BDC-9CD2-472B-8595-7ECAC9A997FF}" srcOrd="0" destOrd="0" presId="urn:microsoft.com/office/officeart/2008/layout/HorizontalMultiLevelHierarchy"/>
    <dgm:cxn modelId="{048EDF64-441B-43C9-93A7-A3DCBDAE2D27}" type="presParOf" srcId="{8D4AA2E4-E468-4F32-A46C-2478FBD85855}" destId="{C31C4867-FCEC-438B-A22F-2297F7FAE908}" srcOrd="1" destOrd="0" presId="urn:microsoft.com/office/officeart/2008/layout/HorizontalMultiLevelHierarchy"/>
    <dgm:cxn modelId="{AFD073EA-96C4-4132-B30C-ED932A394A89}" type="presParOf" srcId="{C31C4867-FCEC-438B-A22F-2297F7FAE908}" destId="{F6A720D7-02DC-4703-8B2E-C8EB9E7684CA}" srcOrd="0" destOrd="0" presId="urn:microsoft.com/office/officeart/2008/layout/HorizontalMultiLevelHierarchy"/>
    <dgm:cxn modelId="{64335248-6E96-4545-898C-908A523A5F5B}" type="presParOf" srcId="{F6A720D7-02DC-4703-8B2E-C8EB9E7684CA}" destId="{46EBDB5A-27D2-4E49-AE37-354C67249AB7}" srcOrd="0" destOrd="0" presId="urn:microsoft.com/office/officeart/2008/layout/HorizontalMultiLevelHierarchy"/>
    <dgm:cxn modelId="{15105BFA-BBAA-45F1-AD8A-B3AA23FD9810}" type="presParOf" srcId="{C31C4867-FCEC-438B-A22F-2297F7FAE908}" destId="{C09849B6-9057-4856-A5BB-4E6D536B3BD9}" srcOrd="1" destOrd="0" presId="urn:microsoft.com/office/officeart/2008/layout/HorizontalMultiLevelHierarchy"/>
    <dgm:cxn modelId="{BF653628-1889-4A59-9DCD-791974AEBB69}" type="presParOf" srcId="{C09849B6-9057-4856-A5BB-4E6D536B3BD9}" destId="{6D75C126-E305-4124-B67E-C6A6C4956C58}" srcOrd="0" destOrd="0" presId="urn:microsoft.com/office/officeart/2008/layout/HorizontalMultiLevelHierarchy"/>
    <dgm:cxn modelId="{2A9C7BFC-CD9E-4E8E-89B7-5840081C9084}" type="presParOf" srcId="{C09849B6-9057-4856-A5BB-4E6D536B3BD9}" destId="{2110E2E1-D2B2-4C4A-A63B-0284B512202B}" srcOrd="1" destOrd="0" presId="urn:microsoft.com/office/officeart/2008/layout/HorizontalMultiLevelHierarchy"/>
    <dgm:cxn modelId="{253F9295-2A93-48F1-BD18-FC369CD9F05F}" type="presParOf" srcId="{2110E2E1-D2B2-4C4A-A63B-0284B512202B}" destId="{1801F355-4D15-4D3B-AFF8-A032157C5F2D}" srcOrd="0" destOrd="0" presId="urn:microsoft.com/office/officeart/2008/layout/HorizontalMultiLevelHierarchy"/>
    <dgm:cxn modelId="{DD14D104-9E07-4545-8F75-E8B624778035}" type="presParOf" srcId="{1801F355-4D15-4D3B-AFF8-A032157C5F2D}" destId="{E1D2F845-C0C1-4DBD-8B02-69698B585352}" srcOrd="0" destOrd="0" presId="urn:microsoft.com/office/officeart/2008/layout/HorizontalMultiLevelHierarchy"/>
    <dgm:cxn modelId="{8E1CAD21-A2F9-4CF2-BF78-663F608A35EE}" type="presParOf" srcId="{2110E2E1-D2B2-4C4A-A63B-0284B512202B}" destId="{59479BAF-1820-46AE-BB50-9A2DE22BCA65}" srcOrd="1" destOrd="0" presId="urn:microsoft.com/office/officeart/2008/layout/HorizontalMultiLevelHierarchy"/>
    <dgm:cxn modelId="{281D0D2C-6C37-4B0A-BFFD-03A48C22D8FE}" type="presParOf" srcId="{59479BAF-1820-46AE-BB50-9A2DE22BCA65}" destId="{6F5DD273-16BF-46FA-925F-79301508B677}" srcOrd="0" destOrd="0" presId="urn:microsoft.com/office/officeart/2008/layout/HorizontalMultiLevelHierarchy"/>
    <dgm:cxn modelId="{F9023A47-4E45-45EE-BA8E-DAB977C92BC4}" type="presParOf" srcId="{59479BAF-1820-46AE-BB50-9A2DE22BCA65}" destId="{50CB3AE2-7726-4384-A8C7-A0A315D341AA}" srcOrd="1" destOrd="0" presId="urn:microsoft.com/office/officeart/2008/layout/HorizontalMultiLevelHierarchy"/>
  </dgm:cxnLst>
  <dgm:bg/>
  <dgm:whole>
    <a:ln w="38100"/>
  </dgm:whole>
  <dgm:extLst>
    <a:ext uri="http://schemas.microsoft.com/office/drawing/2008/diagram">
      <dsp:dataModelExt xmlns:dsp="http://schemas.microsoft.com/office/drawing/2008/diagram" xmlns=""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E4283E1-79D4-40F9-8738-D7E488B31DD9}" type="doc">
      <dgm:prSet loTypeId="urn:microsoft.com/office/officeart/2008/layout/HorizontalMultiLevelHierarchy" loCatId="hierarchy" qsTypeId="urn:microsoft.com/office/officeart/2005/8/quickstyle/simple1" qsCatId="simple" csTypeId="urn:microsoft.com/office/officeart/2005/8/colors/accent5_1" csCatId="accent5" phldr="1"/>
      <dgm:spPr/>
      <dgm:t>
        <a:bodyPr/>
        <a:lstStyle/>
        <a:p>
          <a:endParaRPr lang="es-ES"/>
        </a:p>
      </dgm:t>
    </dgm:pt>
    <dgm:pt modelId="{26E45F30-FBE2-4294-BA32-4BAEAD8AAF54}">
      <dgm:prSet phldrT="[Texto]" custT="1"/>
      <dgm:spPr>
        <a:ln w="28575"/>
      </dgm:spPr>
      <dgm:t>
        <a:bodyPr/>
        <a:lstStyle/>
        <a:p>
          <a:pPr>
            <a:lnSpc>
              <a:spcPct val="100000"/>
            </a:lnSpc>
          </a:pPr>
          <a:r>
            <a:rPr lang="es-ES" sz="1600" b="1" dirty="0">
              <a:latin typeface="Arial" panose="020B0604020202020204" pitchFamily="34" charset="0"/>
              <a:cs typeface="Arial" panose="020B0604020202020204" pitchFamily="34" charset="0"/>
            </a:rPr>
            <a:t>Transformaciones</a:t>
          </a:r>
        </a:p>
      </dgm:t>
    </dgm:pt>
    <dgm:pt modelId="{D0410F7D-F1D0-4C46-BBFC-7F74F9156464}" type="parTrans" cxnId="{3F4A01A2-C9D5-425D-A1B0-CF9A1FDBA0A5}">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96E7C55C-BABD-4AF1-95D9-B005DFE430C4}" type="sibTrans" cxnId="{3F4A01A2-C9D5-425D-A1B0-CF9A1FDBA0A5}">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DF2B29F4-E1E4-4224-A9A3-90F5855042D9}">
      <dgm:prSet phldrT="[Texto]" custT="1"/>
      <dgm:spPr>
        <a:ln w="28575"/>
      </dgm:spPr>
      <dgm:t>
        <a:bodyPr/>
        <a:lstStyle/>
        <a:p>
          <a:pPr>
            <a:lnSpc>
              <a:spcPct val="100000"/>
            </a:lnSpc>
          </a:pPr>
          <a:r>
            <a:rPr lang="es-ES" sz="1800" b="1" dirty="0">
              <a:solidFill>
                <a:srgbClr val="FF0000"/>
              </a:solidFill>
              <a:latin typeface="Arial" panose="020B0604020202020204" pitchFamily="34" charset="0"/>
              <a:cs typeface="Arial" panose="020B0604020202020204" pitchFamily="34" charset="0"/>
            </a:rPr>
            <a:t>Primer orden</a:t>
          </a:r>
        </a:p>
        <a:p>
          <a:pPr>
            <a:lnSpc>
              <a:spcPct val="100000"/>
            </a:lnSpc>
          </a:pPr>
          <a:r>
            <a:rPr lang="es-ES" sz="1600" dirty="0">
              <a:solidFill>
                <a:srgbClr val="FF0000"/>
              </a:solidFill>
              <a:latin typeface="Arial" panose="020B0604020202020204" pitchFamily="34" charset="0"/>
              <a:cs typeface="Arial" panose="020B0604020202020204" pitchFamily="34" charset="0"/>
            </a:rPr>
            <a:t>La primera derivada de G es discontinua. </a:t>
          </a:r>
        </a:p>
      </dgm:t>
    </dgm:pt>
    <dgm:pt modelId="{371D9CB8-7896-4A06-88D4-9D2D8D7D3AC8}" type="parTrans" cxnId="{4F510E67-2A76-4D1B-9D2C-9D71438DC933}">
      <dgm:prSet/>
      <dgm:spPr>
        <a:ln w="28575"/>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B531AF68-0700-425F-B7EB-233477CA588D}" type="sibTrans" cxnId="{4F510E67-2A76-4D1B-9D2C-9D71438DC933}">
      <dgm:prSet/>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A5C76C93-623C-4CAA-88FF-FFEA44680EB2}">
      <dgm:prSet phldrT="[Texto]" custT="1"/>
      <dgm:spPr>
        <a:ln w="28575"/>
      </dgm:spPr>
      <dgm:t>
        <a:bodyPr/>
        <a:lstStyle/>
        <a:p>
          <a:pPr>
            <a:lnSpc>
              <a:spcPct val="100000"/>
            </a:lnSpc>
          </a:pPr>
          <a:r>
            <a:rPr lang="es-ES" sz="1800" b="1" dirty="0">
              <a:solidFill>
                <a:srgbClr val="00B050"/>
              </a:solidFill>
              <a:latin typeface="Arial" panose="020B0604020202020204" pitchFamily="34" charset="0"/>
              <a:cs typeface="Arial" panose="020B0604020202020204" pitchFamily="34" charset="0"/>
            </a:rPr>
            <a:t>Segundo orden</a:t>
          </a:r>
        </a:p>
        <a:p>
          <a:pPr>
            <a:lnSpc>
              <a:spcPct val="100000"/>
            </a:lnSpc>
          </a:pPr>
          <a:r>
            <a:rPr lang="es-ES" sz="1600" dirty="0">
              <a:solidFill>
                <a:srgbClr val="00B050"/>
              </a:solidFill>
              <a:latin typeface="Arial" panose="020B0604020202020204" pitchFamily="34" charset="0"/>
              <a:cs typeface="Arial" panose="020B0604020202020204" pitchFamily="34" charset="0"/>
            </a:rPr>
            <a:t>La primera derivada de G es continua. </a:t>
          </a:r>
        </a:p>
      </dgm:t>
    </dgm:pt>
    <dgm:pt modelId="{3F90A26F-73F1-4ABB-890C-FADA1F4789A3}" type="parTrans" cxnId="{477D8FAF-A2AE-4F88-A535-750AA43BC20F}">
      <dgm:prSet/>
      <dgm:spPr>
        <a:ln w="28575"/>
      </dgm:spPr>
      <dgm:t>
        <a:bodyPr/>
        <a:lstStyle/>
        <a:p>
          <a:pPr>
            <a:lnSpc>
              <a:spcPct val="100000"/>
            </a:lnSpc>
          </a:pPr>
          <a:endParaRPr lang="es-ES" sz="1600">
            <a:latin typeface="Arial" panose="020B0604020202020204" pitchFamily="34" charset="0"/>
            <a:cs typeface="Arial" panose="020B0604020202020204" pitchFamily="34" charset="0"/>
          </a:endParaRPr>
        </a:p>
      </dgm:t>
    </dgm:pt>
    <dgm:pt modelId="{FCF6EE9E-2E4E-4223-8159-7F01E747445E}" type="sibTrans" cxnId="{477D8FAF-A2AE-4F88-A535-750AA43BC20F}">
      <dgm:prSet/>
      <dgm:spPr/>
      <dgm:t>
        <a:bodyPr/>
        <a:lstStyle/>
        <a:p>
          <a:pPr>
            <a:lnSpc>
              <a:spcPct val="100000"/>
            </a:lnSpc>
          </a:pPr>
          <a:endParaRPr lang="es-ES" sz="1600">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B14BA87A-5209-4CBD-83BD-7CBEFAB95F04}">
          <dgm:prSet custT="1"/>
          <dgm:spPr>
            <a:ln w="28575"/>
          </dgm:spPr>
          <dgm:t>
            <a:bodyPr/>
            <a:lstStyle/>
            <a:p>
              <a:pPr algn="ctr">
                <a:lnSpc>
                  <a:spcPct val="100000"/>
                </a:lnSpc>
                <a:buClrTx/>
                <a:buSzTx/>
                <a:buFont typeface="Arial" panose="020B0604020202020204" pitchFamily="34" charset="0"/>
                <a:buChar char="•"/>
              </a:pPr>
              <a:r>
                <a:rPr lang="es-ES" sz="1600" b="1" dirty="0">
                  <a:solidFill>
                    <a:srgbClr val="FF0000"/>
                  </a:solidFill>
                  <a:latin typeface="Arial" panose="020B0604020202020204" pitchFamily="34" charset="0"/>
                  <a:cs typeface="Arial" panose="020B0604020202020204" pitchFamily="34" charset="0"/>
                </a:rPr>
                <a:t>Hay calor latente. </a:t>
              </a:r>
            </a:p>
            <a:p>
              <a:pPr algn="ctr">
                <a:lnSpc>
                  <a:spcPct val="100000"/>
                </a:lnSpc>
                <a:buClrTx/>
                <a:buSzTx/>
                <a:buFont typeface="Arial" panose="020B0604020202020204" pitchFamily="34" charset="0"/>
                <a:buChar char="•"/>
              </a:pPr>
              <a14:m>
                <m:oMath xmlns:m="http://schemas.openxmlformats.org/officeDocument/2006/math">
                  <m:sSub>
                    <m:sSubPr>
                      <m:ctrlPr>
                        <a:rPr lang="es-ES" sz="1600" b="1" i="1" smtClean="0">
                          <a:solidFill>
                            <a:srgbClr val="FF0000"/>
                          </a:solidFill>
                          <a:latin typeface="Cambria Math" panose="02040503050406030204" pitchFamily="18" charset="0"/>
                          <a:cs typeface="Arial" panose="020B0604020202020204" pitchFamily="34" charset="0"/>
                        </a:rPr>
                      </m:ctrlPr>
                    </m:sSubPr>
                    <m:e>
                      <m:r>
                        <a:rPr lang="es-ES" sz="1600" b="1" i="1" smtClean="0">
                          <a:solidFill>
                            <a:srgbClr val="FF0000"/>
                          </a:solidFill>
                          <a:latin typeface="Cambria Math" panose="02040503050406030204" pitchFamily="18" charset="0"/>
                          <a:cs typeface="Arial" panose="020B0604020202020204" pitchFamily="34" charset="0"/>
                        </a:rPr>
                        <m:t>𝑺</m:t>
                      </m:r>
                    </m:e>
                    <m:sub>
                      <m:r>
                        <a:rPr lang="es-ES" sz="1600" b="1" i="1" smtClean="0">
                          <a:solidFill>
                            <a:srgbClr val="FF0000"/>
                          </a:solidFill>
                          <a:latin typeface="Cambria Math" panose="02040503050406030204" pitchFamily="18" charset="0"/>
                          <a:cs typeface="Arial" panose="020B0604020202020204" pitchFamily="34" charset="0"/>
                        </a:rPr>
                        <m:t>𝟏</m:t>
                      </m:r>
                    </m:sub>
                  </m:sSub>
                  <m:r>
                    <a:rPr lang="es-ES" sz="16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sSub>
                    <m:sSubPr>
                      <m:ctrlPr>
                        <a:rPr lang="es-ES" sz="1600" b="1" i="1" smtClean="0">
                          <a:solidFill>
                            <a:srgbClr val="FF0000"/>
                          </a:solidFill>
                          <a:latin typeface="Cambria Math" panose="02040503050406030204" pitchFamily="18" charset="0"/>
                        </a:rPr>
                      </m:ctrlPr>
                    </m:sSubPr>
                    <m:e>
                      <m:r>
                        <a:rPr lang="es-ES" sz="1600" b="1" i="1">
                          <a:solidFill>
                            <a:srgbClr val="FF0000"/>
                          </a:solidFill>
                          <a:latin typeface="Cambria Math" panose="02040503050406030204" pitchFamily="18" charset="0"/>
                        </a:rPr>
                        <m:t>𝑺</m:t>
                      </m:r>
                    </m:e>
                    <m:sub>
                      <m:r>
                        <a:rPr lang="es-ES" sz="1600" b="1" i="1" smtClean="0">
                          <a:solidFill>
                            <a:srgbClr val="FF0000"/>
                          </a:solidFill>
                          <a:latin typeface="Cambria Math" panose="02040503050406030204" pitchFamily="18" charset="0"/>
                        </a:rPr>
                        <m:t>𝟐</m:t>
                      </m:r>
                    </m:sub>
                  </m:sSub>
                </m:oMath>
              </a14:m>
              <a:endParaRPr lang="es-ES" sz="1600" b="1" dirty="0">
                <a:solidFill>
                  <a:srgbClr val="FF0000"/>
                </a:solidFill>
                <a:latin typeface="Arial" panose="020B0604020202020204" pitchFamily="34" charset="0"/>
                <a:cs typeface="Arial" panose="020B0604020202020204" pitchFamily="34" charset="0"/>
              </a:endParaRPr>
            </a:p>
            <a:p>
              <a:pPr algn="ctr">
                <a:lnSpc>
                  <a:spcPct val="100000"/>
                </a:lnSpc>
                <a:buClrTx/>
                <a:buSzTx/>
                <a:buFont typeface="Arial" panose="020B0604020202020204" pitchFamily="34" charset="0"/>
                <a:buChar char="•"/>
              </a:pPr>
              <a:r>
                <a:rPr lang="es-ES" sz="1600" b="1" dirty="0">
                  <a:solidFill>
                    <a:srgbClr val="FF0000"/>
                  </a:solidFill>
                  <a:latin typeface="Arial" panose="020B0604020202020204" pitchFamily="34" charset="0"/>
                  <a:cs typeface="Arial" panose="020B0604020202020204" pitchFamily="34" charset="0"/>
                </a:rPr>
                <a:t>Discontinuidad en el  calor especifico </a:t>
              </a:r>
            </a:p>
            <a:p>
              <a:pPr algn="ctr">
                <a:lnSpc>
                  <a:spcPct val="100000"/>
                </a:lnSpc>
                <a:buClrTx/>
                <a:buSzTx/>
                <a:buFont typeface="Arial" panose="020B0604020202020204" pitchFamily="34" charset="0"/>
                <a:buChar char="•"/>
              </a:pPr>
              <a14:m>
                <m:oMath xmlns:m="http://schemas.openxmlformats.org/officeDocument/2006/math">
                  <m:sSub>
                    <m:sSubPr>
                      <m:ctrlPr>
                        <a:rPr lang="es-ES" sz="1600" b="1" i="1" smtClean="0">
                          <a:solidFill>
                            <a:srgbClr val="FF0000"/>
                          </a:solidFill>
                          <a:latin typeface="Cambria Math" panose="02040503050406030204" pitchFamily="18" charset="0"/>
                          <a:cs typeface="Arial" panose="020B0604020202020204" pitchFamily="34" charset="0"/>
                        </a:rPr>
                      </m:ctrlPr>
                    </m:sSubPr>
                    <m:e>
                      <m:r>
                        <a:rPr lang="es-ES" sz="1600" b="1" i="1" smtClean="0">
                          <a:solidFill>
                            <a:srgbClr val="FF0000"/>
                          </a:solidFill>
                          <a:latin typeface="Cambria Math" panose="02040503050406030204" pitchFamily="18" charset="0"/>
                          <a:cs typeface="Arial" panose="020B0604020202020204" pitchFamily="34" charset="0"/>
                        </a:rPr>
                        <m:t>𝑪</m:t>
                      </m:r>
                    </m:e>
                    <m:sub>
                      <m:r>
                        <a:rPr lang="es-ES" sz="1600" b="1" i="1" smtClean="0">
                          <a:solidFill>
                            <a:srgbClr val="FF0000"/>
                          </a:solidFill>
                          <a:latin typeface="Cambria Math" panose="02040503050406030204" pitchFamily="18" charset="0"/>
                          <a:cs typeface="Arial" panose="020B0604020202020204" pitchFamily="34" charset="0"/>
                        </a:rPr>
                        <m:t>𝒑</m:t>
                      </m:r>
                    </m:sub>
                  </m:sSub>
                  <m:r>
                    <a:rPr lang="es-ES" sz="1600" b="1" i="1" smtClean="0">
                      <a:solidFill>
                        <a:srgbClr val="FF0000"/>
                      </a:solidFill>
                      <a:latin typeface="Cambria Math" panose="02040503050406030204" pitchFamily="18" charset="0"/>
                      <a:ea typeface="Cambria Math" panose="02040503050406030204" pitchFamily="18" charset="0"/>
                      <a:cs typeface="Arial" panose="020B0604020202020204" pitchFamily="34" charset="0"/>
                    </a:rPr>
                    <m:t>→∞</m:t>
                  </m:r>
                </m:oMath>
              </a14:m>
              <a:endParaRPr lang="es-ES" sz="1600" b="1" dirty="0">
                <a:solidFill>
                  <a:srgbClr val="FF0000"/>
                </a:solidFill>
                <a:latin typeface="Arial" panose="020B0604020202020204" pitchFamily="34" charset="0"/>
                <a:cs typeface="Arial" panose="020B0604020202020204" pitchFamily="34" charset="0"/>
              </a:endParaRPr>
            </a:p>
          </dgm:t>
        </dgm:pt>
      </mc:Choice>
      <mc:Fallback xmlns="">
        <dgm:pt modelId="{B14BA87A-5209-4CBD-83BD-7CBEFAB95F04}">
          <dgm:prSet custT="1"/>
          <dgm:spPr>
            <a:ln w="28575"/>
          </dgm:spPr>
          <dgm:t>
            <a:bodyPr/>
            <a:lstStyle/>
            <a:p>
              <a:pPr algn="ctr">
                <a:lnSpc>
                  <a:spcPct val="100000"/>
                </a:lnSpc>
                <a:buClrTx/>
                <a:buSzTx/>
                <a:buFont typeface="Arial" panose="020B0604020202020204" pitchFamily="34" charset="0"/>
                <a:buChar char="•"/>
              </a:pPr>
              <a:r>
                <a:rPr lang="es-ES" sz="1600" b="1" dirty="0">
                  <a:solidFill>
                    <a:srgbClr val="FF0000"/>
                  </a:solidFill>
                  <a:latin typeface="Arial" panose="020B0604020202020204" pitchFamily="34" charset="0"/>
                  <a:cs typeface="Arial" panose="020B0604020202020204" pitchFamily="34" charset="0"/>
                </a:rPr>
                <a:t>Hay calor latente. </a:t>
              </a:r>
            </a:p>
            <a:p>
              <a:pPr algn="ctr">
                <a:lnSpc>
                  <a:spcPct val="100000"/>
                </a:lnSpc>
                <a:buClrTx/>
                <a:buSzTx/>
                <a:buFont typeface="Arial" panose="020B0604020202020204" pitchFamily="34" charset="0"/>
                <a:buChar char="•"/>
              </a:pPr>
              <a:r>
                <a:rPr lang="es-ES" sz="1600" b="1" i="0">
                  <a:solidFill>
                    <a:srgbClr val="FF0000"/>
                  </a:solidFill>
                  <a:latin typeface="Cambria Math" panose="02040503050406030204" pitchFamily="18" charset="0"/>
                  <a:cs typeface="Arial" panose="020B0604020202020204" pitchFamily="34" charset="0"/>
                </a:rPr>
                <a:t>𝑺_𝟏</a:t>
              </a:r>
              <a:r>
                <a:rPr lang="es-ES" sz="1600" b="1" i="0">
                  <a:solidFill>
                    <a:srgbClr val="FF0000"/>
                  </a:solidFill>
                  <a:latin typeface="Cambria Math" panose="02040503050406030204" pitchFamily="18" charset="0"/>
                  <a:ea typeface="Cambria Math" panose="02040503050406030204" pitchFamily="18" charset="0"/>
                  <a:cs typeface="Arial" panose="020B0604020202020204" pitchFamily="34" charset="0"/>
                </a:rPr>
                <a:t>≠</a:t>
              </a:r>
              <a:r>
                <a:rPr lang="es-ES" sz="1600" b="1" i="0">
                  <a:solidFill>
                    <a:srgbClr val="FF0000"/>
                  </a:solidFill>
                  <a:latin typeface="Cambria Math" panose="02040503050406030204" pitchFamily="18" charset="0"/>
                </a:rPr>
                <a:t>𝑺_𝟐</a:t>
              </a:r>
              <a:endParaRPr lang="es-ES" sz="1600" b="1" dirty="0">
                <a:solidFill>
                  <a:srgbClr val="FF0000"/>
                </a:solidFill>
                <a:latin typeface="Arial" panose="020B0604020202020204" pitchFamily="34" charset="0"/>
                <a:cs typeface="Arial" panose="020B0604020202020204" pitchFamily="34" charset="0"/>
              </a:endParaRPr>
            </a:p>
            <a:p>
              <a:pPr algn="ctr">
                <a:lnSpc>
                  <a:spcPct val="100000"/>
                </a:lnSpc>
                <a:buClrTx/>
                <a:buSzTx/>
                <a:buFont typeface="Arial" panose="020B0604020202020204" pitchFamily="34" charset="0"/>
                <a:buChar char="•"/>
              </a:pPr>
              <a:r>
                <a:rPr lang="es-ES" sz="1600" b="1" dirty="0">
                  <a:solidFill>
                    <a:srgbClr val="FF0000"/>
                  </a:solidFill>
                  <a:latin typeface="Arial" panose="020B0604020202020204" pitchFamily="34" charset="0"/>
                  <a:cs typeface="Arial" panose="020B0604020202020204" pitchFamily="34" charset="0"/>
                </a:rPr>
                <a:t>Discontinuidad en el  calor especifico </a:t>
              </a:r>
            </a:p>
            <a:p>
              <a:pPr algn="ctr">
                <a:lnSpc>
                  <a:spcPct val="100000"/>
                </a:lnSpc>
                <a:buClrTx/>
                <a:buSzTx/>
                <a:buFont typeface="Arial" panose="020B0604020202020204" pitchFamily="34" charset="0"/>
                <a:buChar char="•"/>
              </a:pPr>
              <a:r>
                <a:rPr lang="es-ES" sz="1600" b="1" i="0">
                  <a:solidFill>
                    <a:srgbClr val="FF0000"/>
                  </a:solidFill>
                  <a:latin typeface="Cambria Math" panose="02040503050406030204" pitchFamily="18" charset="0"/>
                  <a:cs typeface="Arial" panose="020B0604020202020204" pitchFamily="34" charset="0"/>
                </a:rPr>
                <a:t>𝑪_𝒑</a:t>
              </a:r>
              <a:r>
                <a:rPr lang="es-ES" sz="1600" b="1" i="0">
                  <a:solidFill>
                    <a:srgbClr val="FF0000"/>
                  </a:solidFill>
                  <a:latin typeface="Cambria Math" panose="02040503050406030204" pitchFamily="18" charset="0"/>
                  <a:ea typeface="Cambria Math" panose="02040503050406030204" pitchFamily="18" charset="0"/>
                  <a:cs typeface="Arial" panose="020B0604020202020204" pitchFamily="34" charset="0"/>
                </a:rPr>
                <a:t>→∞</a:t>
              </a:r>
              <a:endParaRPr lang="es-ES" sz="1600" b="1" dirty="0">
                <a:solidFill>
                  <a:srgbClr val="FF0000"/>
                </a:solidFill>
                <a:latin typeface="Arial" panose="020B0604020202020204" pitchFamily="34" charset="0"/>
                <a:cs typeface="Arial" panose="020B0604020202020204" pitchFamily="34" charset="0"/>
              </a:endParaRPr>
            </a:p>
          </dgm:t>
        </dgm:pt>
      </mc:Fallback>
    </mc:AlternateContent>
    <dgm:pt modelId="{9471F234-A656-411B-9DCA-9E1B8E2CD9F7}" type="parTrans" cxnId="{6B37CED8-1CD9-4FF4-8EE4-8E0B072D58E3}">
      <dgm:prSet/>
      <dgm:spPr>
        <a:ln w="28575"/>
      </dgm:spPr>
      <dgm:t>
        <a:bodyPr/>
        <a:lstStyle/>
        <a:p>
          <a:endParaRPr lang="es-ES" sz="1600">
            <a:latin typeface="Arial" panose="020B0604020202020204" pitchFamily="34" charset="0"/>
            <a:cs typeface="Arial" panose="020B0604020202020204" pitchFamily="34" charset="0"/>
          </a:endParaRPr>
        </a:p>
      </dgm:t>
    </dgm:pt>
    <dgm:pt modelId="{E057A6D0-B045-49BE-B12B-D92CF730080E}" type="sibTrans" cxnId="{6B37CED8-1CD9-4FF4-8EE4-8E0B072D58E3}">
      <dgm:prSet/>
      <dgm:spPr/>
      <dgm:t>
        <a:bodyPr/>
        <a:lstStyle/>
        <a:p>
          <a:endParaRPr lang="es-ES" sz="1600">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2463CB42-90C1-4089-885E-F8095166AA66}">
          <dgm:prSet custT="1"/>
          <dgm:spPr>
            <a:ln w="28575"/>
          </dgm:spPr>
          <dgm:t>
            <a:bodyPr/>
            <a:lstStyle/>
            <a:p>
              <a:pPr>
                <a:lnSpc>
                  <a:spcPct val="100000"/>
                </a:lnSpc>
                <a:buClrTx/>
                <a:buSzTx/>
                <a:buFont typeface="Arial" panose="020B0604020202020204" pitchFamily="34" charset="0"/>
                <a:buChar char="•"/>
              </a:pPr>
              <a:r>
                <a:rPr lang="es-ES" sz="1600" b="1" dirty="0">
                  <a:solidFill>
                    <a:srgbClr val="00B050"/>
                  </a:solidFill>
                  <a:latin typeface="Arial" panose="020B0604020202020204" pitchFamily="34" charset="0"/>
                  <a:cs typeface="Arial" panose="020B0604020202020204" pitchFamily="34" charset="0"/>
                </a:rPr>
                <a:t>No hay color latente</a:t>
              </a:r>
            </a:p>
            <a:p>
              <a:pPr>
                <a:lnSpc>
                  <a:spcPct val="100000"/>
                </a:lnSpc>
                <a:buClrTx/>
                <a:buSzTx/>
                <a:buFont typeface="Arial" panose="020B0604020202020204" pitchFamily="34" charset="0"/>
                <a:buChar char="•"/>
              </a:pPr>
              <a14:m>
                <m:oMath xmlns:m="http://schemas.openxmlformats.org/officeDocument/2006/math">
                  <m:sSub>
                    <m:sSubPr>
                      <m:ctrlPr>
                        <a:rPr lang="es-ES" sz="1600" b="1" i="1" smtClean="0">
                          <a:solidFill>
                            <a:srgbClr val="00B050"/>
                          </a:solidFill>
                          <a:latin typeface="Cambria Math" panose="02040503050406030204" pitchFamily="18" charset="0"/>
                        </a:rPr>
                      </m:ctrlPr>
                    </m:sSubPr>
                    <m:e>
                      <m:r>
                        <a:rPr lang="es-ES" sz="1600" b="1" i="1">
                          <a:solidFill>
                            <a:srgbClr val="00B050"/>
                          </a:solidFill>
                          <a:latin typeface="Cambria Math" panose="02040503050406030204" pitchFamily="18" charset="0"/>
                        </a:rPr>
                        <m:t>𝑺</m:t>
                      </m:r>
                    </m:e>
                    <m:sub>
                      <m:r>
                        <a:rPr lang="es-ES" sz="1600" b="1" i="1">
                          <a:solidFill>
                            <a:srgbClr val="00B050"/>
                          </a:solidFill>
                          <a:latin typeface="Cambria Math" panose="02040503050406030204" pitchFamily="18" charset="0"/>
                        </a:rPr>
                        <m:t>𝟏</m:t>
                      </m:r>
                    </m:sub>
                  </m:sSub>
                  <m:r>
                    <a:rPr lang="es-ES" sz="1600" b="1" i="1">
                      <a:solidFill>
                        <a:srgbClr val="00B050"/>
                      </a:solidFill>
                      <a:latin typeface="Cambria Math" panose="02040503050406030204" pitchFamily="18" charset="0"/>
                    </a:rPr>
                    <m:t>=</m:t>
                  </m:r>
                  <m:sSub>
                    <m:sSubPr>
                      <m:ctrlPr>
                        <a:rPr lang="es-ES" sz="1600" b="1" i="1">
                          <a:solidFill>
                            <a:srgbClr val="00B050"/>
                          </a:solidFill>
                          <a:latin typeface="Cambria Math" panose="02040503050406030204" pitchFamily="18" charset="0"/>
                        </a:rPr>
                      </m:ctrlPr>
                    </m:sSubPr>
                    <m:e>
                      <m:r>
                        <a:rPr lang="es-ES" sz="1600" b="1" i="1">
                          <a:solidFill>
                            <a:srgbClr val="00B050"/>
                          </a:solidFill>
                          <a:latin typeface="Cambria Math" panose="02040503050406030204" pitchFamily="18" charset="0"/>
                        </a:rPr>
                        <m:t>𝑺</m:t>
                      </m:r>
                    </m:e>
                    <m:sub>
                      <m:r>
                        <a:rPr lang="es-ES" sz="1600" b="1" i="1">
                          <a:solidFill>
                            <a:srgbClr val="00B050"/>
                          </a:solidFill>
                          <a:latin typeface="Cambria Math" panose="02040503050406030204" pitchFamily="18" charset="0"/>
                        </a:rPr>
                        <m:t>𝟐</m:t>
                      </m:r>
                    </m:sub>
                  </m:sSub>
                </m:oMath>
              </a14:m>
              <a:endParaRPr lang="es-ES" sz="1600" b="1" i="1" dirty="0">
                <a:solidFill>
                  <a:srgbClr val="00B050"/>
                </a:solidFill>
                <a:latin typeface="Arial" panose="020B0604020202020204" pitchFamily="34" charset="0"/>
                <a:cs typeface="Arial" panose="020B0604020202020204" pitchFamily="34" charset="0"/>
              </a:endParaRPr>
            </a:p>
            <a:p>
              <a:pPr>
                <a:lnSpc>
                  <a:spcPct val="100000"/>
                </a:lnSpc>
                <a:buClrTx/>
                <a:buSzTx/>
                <a:buFont typeface="Arial" panose="020B0604020202020204" pitchFamily="34" charset="0"/>
                <a:buChar char="•"/>
              </a:pPr>
              <a14:m>
                <m:oMath xmlns:m="http://schemas.openxmlformats.org/officeDocument/2006/math">
                  <m:sSub>
                    <m:sSubPr>
                      <m:ctrlPr>
                        <a:rPr lang="es-ES" sz="1600" b="1" i="1" smtClean="0">
                          <a:solidFill>
                            <a:srgbClr val="00B050"/>
                          </a:solidFill>
                          <a:latin typeface="Cambria Math" panose="02040503050406030204" pitchFamily="18" charset="0"/>
                        </a:rPr>
                      </m:ctrlPr>
                    </m:sSubPr>
                    <m:e>
                      <m:r>
                        <a:rPr lang="es-ES" sz="1600" b="1" i="1">
                          <a:solidFill>
                            <a:srgbClr val="00B050"/>
                          </a:solidFill>
                          <a:latin typeface="Cambria Math" panose="02040503050406030204" pitchFamily="18" charset="0"/>
                        </a:rPr>
                        <m:t>𝑪</m:t>
                      </m:r>
                    </m:e>
                    <m:sub>
                      <m:r>
                        <a:rPr lang="es-ES" sz="1600" b="1" i="1">
                          <a:solidFill>
                            <a:srgbClr val="00B050"/>
                          </a:solidFill>
                          <a:latin typeface="Cambria Math" panose="02040503050406030204" pitchFamily="18" charset="0"/>
                        </a:rPr>
                        <m:t>𝒑</m:t>
                      </m:r>
                      <m:r>
                        <a:rPr lang="es-ES" sz="1600" b="1" i="1" smtClean="0">
                          <a:solidFill>
                            <a:srgbClr val="00B050"/>
                          </a:solidFill>
                          <a:latin typeface="Cambria Math" panose="02040503050406030204" pitchFamily="18" charset="0"/>
                        </a:rPr>
                        <m:t>𝟏</m:t>
                      </m:r>
                    </m:sub>
                  </m:sSub>
                  <m:r>
                    <a:rPr lang="es-ES" sz="1600" b="1" i="1" smtClean="0">
                      <a:solidFill>
                        <a:srgbClr val="00B050"/>
                      </a:solidFill>
                      <a:latin typeface="Cambria Math" panose="02040503050406030204" pitchFamily="18" charset="0"/>
                      <a:ea typeface="Cambria Math" panose="02040503050406030204" pitchFamily="18" charset="0"/>
                    </a:rPr>
                    <m:t>≠</m:t>
                  </m:r>
                  <m:sSub>
                    <m:sSubPr>
                      <m:ctrlPr>
                        <a:rPr lang="es-ES" sz="1600" b="1" i="1" smtClean="0">
                          <a:solidFill>
                            <a:srgbClr val="00B050"/>
                          </a:solidFill>
                          <a:latin typeface="Cambria Math" panose="02040503050406030204" pitchFamily="18" charset="0"/>
                        </a:rPr>
                      </m:ctrlPr>
                    </m:sSubPr>
                    <m:e>
                      <m:r>
                        <a:rPr lang="es-ES" sz="1600" b="1" i="1">
                          <a:solidFill>
                            <a:srgbClr val="00B050"/>
                          </a:solidFill>
                          <a:latin typeface="Cambria Math" panose="02040503050406030204" pitchFamily="18" charset="0"/>
                        </a:rPr>
                        <m:t>𝑪</m:t>
                      </m:r>
                    </m:e>
                    <m:sub>
                      <m:r>
                        <a:rPr lang="es-ES" sz="1600" b="1" i="1">
                          <a:solidFill>
                            <a:srgbClr val="00B050"/>
                          </a:solidFill>
                          <a:latin typeface="Cambria Math" panose="02040503050406030204" pitchFamily="18" charset="0"/>
                        </a:rPr>
                        <m:t>𝒑</m:t>
                      </m:r>
                      <m:r>
                        <a:rPr lang="es-ES" sz="1600" b="1" i="1" smtClean="0">
                          <a:solidFill>
                            <a:srgbClr val="00B050"/>
                          </a:solidFill>
                          <a:latin typeface="Cambria Math" panose="02040503050406030204" pitchFamily="18" charset="0"/>
                        </a:rPr>
                        <m:t>𝟐</m:t>
                      </m:r>
                    </m:sub>
                  </m:sSub>
                </m:oMath>
              </a14:m>
              <a:endParaRPr lang="es-ES" sz="1600" b="1" dirty="0">
                <a:solidFill>
                  <a:srgbClr val="00B050"/>
                </a:solidFill>
                <a:latin typeface="Arial" panose="020B0604020202020204" pitchFamily="34" charset="0"/>
                <a:cs typeface="Arial" panose="020B0604020202020204" pitchFamily="34" charset="0"/>
              </a:endParaRPr>
            </a:p>
          </dgm:t>
        </dgm:pt>
      </mc:Choice>
      <mc:Fallback xmlns="">
        <dgm:pt modelId="{2463CB42-90C1-4089-885E-F8095166AA66}">
          <dgm:prSet custT="1"/>
          <dgm:spPr>
            <a:ln w="28575"/>
          </dgm:spPr>
          <dgm:t>
            <a:bodyPr/>
            <a:lstStyle/>
            <a:p>
              <a:pPr>
                <a:lnSpc>
                  <a:spcPct val="100000"/>
                </a:lnSpc>
                <a:buClrTx/>
                <a:buSzTx/>
                <a:buFont typeface="Arial" panose="020B0604020202020204" pitchFamily="34" charset="0"/>
                <a:buChar char="•"/>
              </a:pPr>
              <a:r>
                <a:rPr lang="es-ES" sz="1600" b="1" dirty="0">
                  <a:solidFill>
                    <a:srgbClr val="00B050"/>
                  </a:solidFill>
                  <a:latin typeface="Arial" panose="020B0604020202020204" pitchFamily="34" charset="0"/>
                  <a:cs typeface="Arial" panose="020B0604020202020204" pitchFamily="34" charset="0"/>
                </a:rPr>
                <a:t>No hay color latente</a:t>
              </a:r>
            </a:p>
            <a:p>
              <a:pPr>
                <a:lnSpc>
                  <a:spcPct val="100000"/>
                </a:lnSpc>
                <a:buClrTx/>
                <a:buSzTx/>
                <a:buFont typeface="Arial" panose="020B0604020202020204" pitchFamily="34" charset="0"/>
                <a:buChar char="•"/>
              </a:pPr>
              <a:r>
                <a:rPr lang="es-ES" sz="1600" b="1" i="0">
                  <a:solidFill>
                    <a:srgbClr val="00B050"/>
                  </a:solidFill>
                  <a:latin typeface="Cambria Math" panose="02040503050406030204" pitchFamily="18" charset="0"/>
                </a:rPr>
                <a:t>𝑺_𝟏=𝑺_𝟐</a:t>
              </a:r>
              <a:endParaRPr lang="es-ES" sz="1600" b="1" i="1" dirty="0">
                <a:solidFill>
                  <a:srgbClr val="00B050"/>
                </a:solidFill>
                <a:latin typeface="Arial" panose="020B0604020202020204" pitchFamily="34" charset="0"/>
                <a:cs typeface="Arial" panose="020B0604020202020204" pitchFamily="34" charset="0"/>
              </a:endParaRPr>
            </a:p>
            <a:p>
              <a:pPr>
                <a:lnSpc>
                  <a:spcPct val="100000"/>
                </a:lnSpc>
                <a:buClrTx/>
                <a:buSzTx/>
                <a:buFont typeface="Arial" panose="020B0604020202020204" pitchFamily="34" charset="0"/>
                <a:buChar char="•"/>
              </a:pPr>
              <a:r>
                <a:rPr lang="es-ES" sz="1600" b="1" i="0">
                  <a:solidFill>
                    <a:srgbClr val="00B050"/>
                  </a:solidFill>
                  <a:latin typeface="Cambria Math" panose="02040503050406030204" pitchFamily="18" charset="0"/>
                </a:rPr>
                <a:t>𝑪_𝒑𝟏</a:t>
              </a:r>
              <a:r>
                <a:rPr lang="es-ES" sz="1600" b="1" i="0">
                  <a:solidFill>
                    <a:srgbClr val="00B050"/>
                  </a:solidFill>
                  <a:latin typeface="Cambria Math" panose="02040503050406030204" pitchFamily="18" charset="0"/>
                  <a:ea typeface="Cambria Math" panose="02040503050406030204" pitchFamily="18" charset="0"/>
                </a:rPr>
                <a:t>≠</a:t>
              </a:r>
              <a:r>
                <a:rPr lang="es-ES" sz="1600" b="1" i="0">
                  <a:solidFill>
                    <a:srgbClr val="00B050"/>
                  </a:solidFill>
                  <a:latin typeface="Cambria Math" panose="02040503050406030204" pitchFamily="18" charset="0"/>
                </a:rPr>
                <a:t>𝑪_𝒑𝟐</a:t>
              </a:r>
              <a:endParaRPr lang="es-ES" sz="1600" b="1" dirty="0">
                <a:solidFill>
                  <a:srgbClr val="00B050"/>
                </a:solidFill>
                <a:latin typeface="Arial" panose="020B0604020202020204" pitchFamily="34" charset="0"/>
                <a:cs typeface="Arial" panose="020B0604020202020204" pitchFamily="34" charset="0"/>
              </a:endParaRPr>
            </a:p>
          </dgm:t>
        </dgm:pt>
      </mc:Fallback>
    </mc:AlternateContent>
    <dgm:pt modelId="{BEF9B00F-7312-42C0-A0B2-63977A11ECBF}" type="parTrans" cxnId="{2EA7419D-DF6E-4996-A233-E636B06D4D1C}">
      <dgm:prSet/>
      <dgm:spPr>
        <a:ln w="28575"/>
      </dgm:spPr>
      <dgm:t>
        <a:bodyPr/>
        <a:lstStyle/>
        <a:p>
          <a:endParaRPr lang="es-ES" sz="1600">
            <a:latin typeface="Arial" panose="020B0604020202020204" pitchFamily="34" charset="0"/>
            <a:cs typeface="Arial" panose="020B0604020202020204" pitchFamily="34" charset="0"/>
          </a:endParaRPr>
        </a:p>
      </dgm:t>
    </dgm:pt>
    <dgm:pt modelId="{B99AF83B-71B2-4A9B-BCC0-677FC7FB682D}" type="sibTrans" cxnId="{2EA7419D-DF6E-4996-A233-E636B06D4D1C}">
      <dgm:prSet/>
      <dgm:spPr/>
      <dgm:t>
        <a:bodyPr/>
        <a:lstStyle/>
        <a:p>
          <a:endParaRPr lang="es-ES" sz="1600">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E892A485-9149-4540-B6C3-B3EEC6E927E9}">
          <dgm:prSet custT="1"/>
          <dgm:spPr>
            <a:ln w="28575"/>
          </dgm:spPr>
          <dgm:t>
            <a:bodyPr/>
            <a:lstStyle/>
            <a:p>
              <a:r>
                <a:rPr lang="es-ES" sz="1800" b="1" dirty="0">
                  <a:solidFill>
                    <a:srgbClr val="0070C0"/>
                  </a:solidFill>
                  <a:latin typeface="Arial" panose="020B0604020202020204" pitchFamily="34" charset="0"/>
                  <a:cs typeface="Arial" panose="020B0604020202020204" pitchFamily="34" charset="0"/>
                </a:rPr>
                <a:t>Transformación </a:t>
              </a:r>
            </a:p>
            <a:p>
              <a:pPr/>
              <a14:m>
                <m:oMathPara xmlns:m="http://schemas.openxmlformats.org/officeDocument/2006/math">
                  <m:oMathParaPr>
                    <m:jc m:val="centerGroup"/>
                  </m:oMathParaPr>
                  <m:oMath xmlns:m="http://schemas.openxmlformats.org/officeDocument/2006/math">
                    <m:r>
                      <a:rPr lang="es-ES" sz="1800" b="1" i="1" smtClean="0">
                        <a:solidFill>
                          <a:srgbClr val="0070C0"/>
                        </a:solidFill>
                        <a:latin typeface="Cambria Math" panose="02040503050406030204" pitchFamily="18" charset="0"/>
                        <a:ea typeface="Cambria Math" panose="02040503050406030204" pitchFamily="18" charset="0"/>
                      </a:rPr>
                      <m:t>𝝀</m:t>
                    </m:r>
                  </m:oMath>
                </m:oMathPara>
              </a14:m>
              <a:endParaRPr lang="es-ES" sz="1800" b="1" dirty="0">
                <a:solidFill>
                  <a:srgbClr val="0070C0"/>
                </a:solidFill>
                <a:latin typeface="Arial" panose="020B0604020202020204" pitchFamily="34" charset="0"/>
                <a:cs typeface="Arial" panose="020B0604020202020204" pitchFamily="34" charset="0"/>
              </a:endParaRPr>
            </a:p>
          </dgm:t>
        </dgm:pt>
      </mc:Choice>
      <mc:Fallback xmlns="">
        <dgm:pt modelId="{E892A485-9149-4540-B6C3-B3EEC6E927E9}">
          <dgm:prSet custT="1"/>
          <dgm:spPr>
            <a:ln w="28575"/>
          </dgm:spPr>
          <dgm:t>
            <a:bodyPr/>
            <a:lstStyle/>
            <a:p>
              <a:r>
                <a:rPr lang="es-ES" sz="1800" b="1" dirty="0">
                  <a:solidFill>
                    <a:srgbClr val="0070C0"/>
                  </a:solidFill>
                  <a:latin typeface="Arial" panose="020B0604020202020204" pitchFamily="34" charset="0"/>
                  <a:cs typeface="Arial" panose="020B0604020202020204" pitchFamily="34" charset="0"/>
                </a:rPr>
                <a:t>Transformación </a:t>
              </a:r>
            </a:p>
            <a:p>
              <a:pPr/>
              <a:r>
                <a:rPr lang="es-ES" sz="1800" b="1" i="0">
                  <a:solidFill>
                    <a:srgbClr val="0070C0"/>
                  </a:solidFill>
                  <a:latin typeface="Cambria Math" panose="02040503050406030204" pitchFamily="18" charset="0"/>
                  <a:ea typeface="Cambria Math" panose="02040503050406030204" pitchFamily="18" charset="0"/>
                </a:rPr>
                <a:t>𝝀</a:t>
              </a:r>
              <a:endParaRPr lang="es-ES" sz="1800" b="1" dirty="0">
                <a:solidFill>
                  <a:srgbClr val="0070C0"/>
                </a:solidFill>
                <a:latin typeface="Arial" panose="020B0604020202020204" pitchFamily="34" charset="0"/>
                <a:cs typeface="Arial" panose="020B0604020202020204" pitchFamily="34" charset="0"/>
              </a:endParaRPr>
            </a:p>
          </dgm:t>
        </dgm:pt>
      </mc:Fallback>
    </mc:AlternateContent>
    <dgm:pt modelId="{9415BF4D-DD91-42C2-9541-8D5EC26448AD}" type="parTrans" cxnId="{D022FDC2-E2BF-4BB9-AEDD-B7BE12675562}">
      <dgm:prSet/>
      <dgm:spPr>
        <a:ln w="28575"/>
      </dgm:spPr>
      <dgm:t>
        <a:bodyPr/>
        <a:lstStyle/>
        <a:p>
          <a:endParaRPr lang="es-ES"/>
        </a:p>
      </dgm:t>
    </dgm:pt>
    <dgm:pt modelId="{FC0CCB7C-94A6-4146-9D85-497B06B273F1}" type="sibTrans" cxnId="{D022FDC2-E2BF-4BB9-AEDD-B7BE12675562}">
      <dgm:prSet/>
      <dgm:spPr/>
      <dgm:t>
        <a:bodyPr/>
        <a:lstStyle/>
        <a:p>
          <a:endParaRPr lang="es-ES"/>
        </a:p>
      </dgm:t>
    </dgm:pt>
    <mc:AlternateContent xmlns:mc="http://schemas.openxmlformats.org/markup-compatibility/2006" xmlns:a14="http://schemas.microsoft.com/office/drawing/2010/main">
      <mc:Choice Requires="a14">
        <dgm:pt modelId="{E6DE6623-E565-40A2-BD60-1D0612C2F6AC}">
          <dgm:prSet custT="1"/>
          <dgm:spPr>
            <a:ln w="28575"/>
          </dgm:spPr>
          <dgm:t>
            <a:bodyPr/>
            <a:lstStyle/>
            <a:p>
              <a:r>
                <a:rPr lang="es-ES" sz="1400" b="1" i="1" dirty="0">
                  <a:solidFill>
                    <a:srgbClr val="0070C0"/>
                  </a:solidFill>
                  <a:latin typeface="Arial" panose="020B0604020202020204" pitchFamily="34" charset="0"/>
                  <a:cs typeface="Arial" panose="020B0604020202020204" pitchFamily="34" charset="0"/>
                </a:rPr>
                <a:t> </a:t>
              </a:r>
              <a14:m>
                <m:oMath xmlns:m="http://schemas.openxmlformats.org/officeDocument/2006/math">
                  <m:sSub>
                    <m:sSubPr>
                      <m:ctrlPr>
                        <a:rPr lang="es-ES" sz="1600" b="1" i="1" smtClean="0">
                          <a:solidFill>
                            <a:srgbClr val="0070C0"/>
                          </a:solidFill>
                          <a:latin typeface="Cambria Math" panose="02040503050406030204" pitchFamily="18" charset="0"/>
                        </a:rPr>
                      </m:ctrlPr>
                    </m:sSubPr>
                    <m:e>
                      <m:r>
                        <a:rPr lang="es-ES" sz="1600" b="1" i="1">
                          <a:solidFill>
                            <a:srgbClr val="0070C0"/>
                          </a:solidFill>
                          <a:latin typeface="Cambria Math" panose="02040503050406030204" pitchFamily="18" charset="0"/>
                        </a:rPr>
                        <m:t>𝑺</m:t>
                      </m:r>
                    </m:e>
                    <m:sub>
                      <m:r>
                        <a:rPr lang="es-ES" sz="1600" b="1" i="1">
                          <a:solidFill>
                            <a:srgbClr val="0070C0"/>
                          </a:solidFill>
                          <a:latin typeface="Cambria Math" panose="02040503050406030204" pitchFamily="18" charset="0"/>
                        </a:rPr>
                        <m:t>𝟏</m:t>
                      </m:r>
                    </m:sub>
                  </m:sSub>
                  <m:r>
                    <a:rPr lang="es-ES" sz="1600" b="1" i="1">
                      <a:solidFill>
                        <a:srgbClr val="0070C0"/>
                      </a:solidFill>
                      <a:latin typeface="Cambria Math" panose="02040503050406030204" pitchFamily="18" charset="0"/>
                    </a:rPr>
                    <m:t>=</m:t>
                  </m:r>
                  <m:sSub>
                    <m:sSubPr>
                      <m:ctrlPr>
                        <a:rPr lang="es-ES" sz="1600" b="1" i="1">
                          <a:solidFill>
                            <a:srgbClr val="0070C0"/>
                          </a:solidFill>
                          <a:latin typeface="Cambria Math" panose="02040503050406030204" pitchFamily="18" charset="0"/>
                        </a:rPr>
                      </m:ctrlPr>
                    </m:sSubPr>
                    <m:e>
                      <m:r>
                        <a:rPr lang="es-ES" sz="1600" b="1" i="1">
                          <a:solidFill>
                            <a:srgbClr val="0070C0"/>
                          </a:solidFill>
                          <a:latin typeface="Cambria Math" panose="02040503050406030204" pitchFamily="18" charset="0"/>
                        </a:rPr>
                        <m:t>𝑺</m:t>
                      </m:r>
                    </m:e>
                    <m:sub>
                      <m:r>
                        <a:rPr lang="es-ES" sz="1600" b="1" i="1">
                          <a:solidFill>
                            <a:srgbClr val="0070C0"/>
                          </a:solidFill>
                          <a:latin typeface="Cambria Math" panose="02040503050406030204" pitchFamily="18" charset="0"/>
                        </a:rPr>
                        <m:t>𝟐</m:t>
                      </m:r>
                    </m:sub>
                  </m:sSub>
                </m:oMath>
              </a14:m>
              <a:endParaRPr lang="es-ES" sz="1600" b="1" i="1" dirty="0">
                <a:solidFill>
                  <a:srgbClr val="0070C0"/>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s-ES" sz="1600" b="1" i="1" smtClean="0">
                            <a:solidFill>
                              <a:srgbClr val="0070C0"/>
                            </a:solidFill>
                            <a:latin typeface="Cambria Math" panose="02040503050406030204" pitchFamily="18" charset="0"/>
                          </a:rPr>
                        </m:ctrlPr>
                      </m:sSubPr>
                      <m:e>
                        <m:r>
                          <a:rPr lang="es-ES" sz="1600" b="1" i="1">
                            <a:solidFill>
                              <a:srgbClr val="0070C0"/>
                            </a:solidFill>
                            <a:latin typeface="Cambria Math" panose="02040503050406030204" pitchFamily="18" charset="0"/>
                          </a:rPr>
                          <m:t>𝑪</m:t>
                        </m:r>
                      </m:e>
                      <m:sub>
                        <m:r>
                          <a:rPr lang="es-ES" sz="1600" b="1" i="1">
                            <a:solidFill>
                              <a:srgbClr val="0070C0"/>
                            </a:solidFill>
                            <a:latin typeface="Cambria Math" panose="02040503050406030204" pitchFamily="18" charset="0"/>
                          </a:rPr>
                          <m:t>𝒑</m:t>
                        </m:r>
                      </m:sub>
                    </m:sSub>
                    <m:r>
                      <a:rPr lang="es-ES" sz="1600" b="1" i="1">
                        <a:solidFill>
                          <a:srgbClr val="0070C0"/>
                        </a:solidFill>
                        <a:latin typeface="Cambria Math" panose="02040503050406030204" pitchFamily="18" charset="0"/>
                      </a:rPr>
                      <m:t>→∞</m:t>
                    </m:r>
                  </m:oMath>
                </m:oMathPara>
              </a14:m>
              <a:endParaRPr lang="es-ES" sz="1600" b="1" i="1" dirty="0">
                <a:solidFill>
                  <a:srgbClr val="0070C0"/>
                </a:solidFill>
                <a:latin typeface="Arial" panose="020B0604020202020204" pitchFamily="34" charset="0"/>
                <a:cs typeface="Arial" panose="020B0604020202020204" pitchFamily="34" charset="0"/>
              </a:endParaRPr>
            </a:p>
          </dgm:t>
        </dgm:pt>
      </mc:Choice>
      <mc:Fallback xmlns="">
        <dgm:pt modelId="{E6DE6623-E565-40A2-BD60-1D0612C2F6AC}">
          <dgm:prSet custT="1"/>
          <dgm:spPr>
            <a:ln w="28575"/>
          </dgm:spPr>
          <dgm:t>
            <a:bodyPr/>
            <a:lstStyle/>
            <a:p>
              <a:r>
                <a:rPr lang="es-ES" sz="1400" b="1" i="1" dirty="0">
                  <a:solidFill>
                    <a:srgbClr val="0070C0"/>
                  </a:solidFill>
                  <a:latin typeface="Arial" panose="020B0604020202020204" pitchFamily="34" charset="0"/>
                  <a:cs typeface="Arial" panose="020B0604020202020204" pitchFamily="34" charset="0"/>
                </a:rPr>
                <a:t> </a:t>
              </a:r>
              <a:r>
                <a:rPr lang="es-ES" sz="1600" b="1" i="0">
                  <a:solidFill>
                    <a:srgbClr val="0070C0"/>
                  </a:solidFill>
                  <a:latin typeface="Cambria Math" panose="02040503050406030204" pitchFamily="18" charset="0"/>
                </a:rPr>
                <a:t>𝑺_𝟏=𝑺_𝟐</a:t>
              </a:r>
              <a:endParaRPr lang="es-ES" sz="1600" b="1" i="1" dirty="0">
                <a:solidFill>
                  <a:srgbClr val="0070C0"/>
                </a:solidFill>
                <a:latin typeface="Arial" panose="020B0604020202020204" pitchFamily="34" charset="0"/>
                <a:cs typeface="Arial" panose="020B0604020202020204" pitchFamily="34" charset="0"/>
              </a:endParaRPr>
            </a:p>
            <a:p>
              <a:pPr/>
              <a:r>
                <a:rPr lang="es-ES" sz="1600" b="1" i="0">
                  <a:solidFill>
                    <a:srgbClr val="0070C0"/>
                  </a:solidFill>
                  <a:latin typeface="Cambria Math" panose="02040503050406030204" pitchFamily="18" charset="0"/>
                </a:rPr>
                <a:t>𝑪_𝒑→∞</a:t>
              </a:r>
              <a:endParaRPr lang="es-ES" sz="1600" b="1" i="1" dirty="0">
                <a:solidFill>
                  <a:srgbClr val="0070C0"/>
                </a:solidFill>
                <a:latin typeface="Arial" panose="020B0604020202020204" pitchFamily="34" charset="0"/>
                <a:cs typeface="Arial" panose="020B0604020202020204" pitchFamily="34" charset="0"/>
              </a:endParaRPr>
            </a:p>
          </dgm:t>
        </dgm:pt>
      </mc:Fallback>
    </mc:AlternateContent>
    <dgm:pt modelId="{4F9C3ED1-8890-419D-9FB4-9A68A41C69F2}" type="parTrans" cxnId="{8EB5A3F4-59BA-4EEE-A40F-A9B4E7F3B2D0}">
      <dgm:prSet/>
      <dgm:spPr>
        <a:ln w="28575"/>
      </dgm:spPr>
      <dgm:t>
        <a:bodyPr/>
        <a:lstStyle/>
        <a:p>
          <a:endParaRPr lang="es-ES"/>
        </a:p>
      </dgm:t>
    </dgm:pt>
    <dgm:pt modelId="{EDD1BCED-E055-4FDF-B6EE-1409ECFE4326}" type="sibTrans" cxnId="{8EB5A3F4-59BA-4EEE-A40F-A9B4E7F3B2D0}">
      <dgm:prSet/>
      <dgm:spPr/>
      <dgm:t>
        <a:bodyPr/>
        <a:lstStyle/>
        <a:p>
          <a:endParaRPr lang="es-ES"/>
        </a:p>
      </dgm:t>
    </dgm:pt>
    <dgm:pt modelId="{8E22EE3A-7B42-4F92-899A-66FB756456F5}">
      <dgm:prSet/>
      <dgm:spPr>
        <a:ln w="28575"/>
      </dgm:spPr>
      <dgm:t>
        <a:bodyPr/>
        <a:lstStyle/>
        <a:p>
          <a:pPr>
            <a:lnSpc>
              <a:spcPct val="100000"/>
            </a:lnSpc>
          </a:pPr>
          <a:r>
            <a:rPr lang="es-ES" b="1" dirty="0">
              <a:solidFill>
                <a:srgbClr val="FF0000"/>
              </a:solidFill>
              <a:latin typeface="Arial" panose="020B0604020202020204" pitchFamily="34" charset="0"/>
              <a:cs typeface="Arial" panose="020B0604020202020204" pitchFamily="34" charset="0"/>
            </a:rPr>
            <a:t>Cambio de fases comunes</a:t>
          </a:r>
        </a:p>
        <a:p>
          <a:pPr>
            <a:lnSpc>
              <a:spcPct val="100000"/>
            </a:lnSpc>
          </a:pPr>
          <a:r>
            <a:rPr lang="es-ES" b="1" dirty="0">
              <a:solidFill>
                <a:srgbClr val="FF0000"/>
              </a:solidFill>
              <a:latin typeface="Arial" panose="020B0604020202020204" pitchFamily="34" charset="0"/>
              <a:cs typeface="Arial" panose="020B0604020202020204" pitchFamily="34" charset="0"/>
            </a:rPr>
            <a:t>Trans. Alotrópicas</a:t>
          </a:r>
        </a:p>
        <a:p>
          <a:pPr>
            <a:lnSpc>
              <a:spcPct val="100000"/>
            </a:lnSpc>
          </a:pPr>
          <a:r>
            <a:rPr lang="es-ES" b="1" dirty="0">
              <a:solidFill>
                <a:srgbClr val="FF0000"/>
              </a:solidFill>
              <a:latin typeface="Arial" panose="020B0604020202020204" pitchFamily="34" charset="0"/>
              <a:cs typeface="Arial" panose="020B0604020202020204" pitchFamily="34" charset="0"/>
            </a:rPr>
            <a:t>Normal-superconductor </a:t>
          </a:r>
        </a:p>
        <a:p>
          <a:pPr>
            <a:lnSpc>
              <a:spcPct val="100000"/>
            </a:lnSpc>
          </a:pPr>
          <a:r>
            <a:rPr lang="es-ES" b="1" dirty="0">
              <a:solidFill>
                <a:srgbClr val="FF0000"/>
              </a:solidFill>
              <a:latin typeface="Arial" panose="020B0604020202020204" pitchFamily="34" charset="0"/>
              <a:cs typeface="Arial" panose="020B0604020202020204" pitchFamily="34" charset="0"/>
            </a:rPr>
            <a:t>(con campo magnético)</a:t>
          </a:r>
        </a:p>
      </dgm:t>
    </dgm:pt>
    <dgm:pt modelId="{C4809C6E-9E38-4C6B-B52B-A9EE74D90104}" type="parTrans" cxnId="{0484CD26-76F3-4F2C-87DE-77F0F1191003}">
      <dgm:prSet/>
      <dgm:spPr>
        <a:ln w="28575"/>
      </dgm:spPr>
      <dgm:t>
        <a:bodyPr/>
        <a:lstStyle/>
        <a:p>
          <a:endParaRPr lang="es-ES"/>
        </a:p>
      </dgm:t>
    </dgm:pt>
    <dgm:pt modelId="{B86085A9-6496-43D2-9914-43EEA2F8046A}" type="sibTrans" cxnId="{0484CD26-76F3-4F2C-87DE-77F0F1191003}">
      <dgm:prSet/>
      <dgm:spPr/>
      <dgm:t>
        <a:bodyPr/>
        <a:lstStyle/>
        <a:p>
          <a:endParaRPr lang="es-ES"/>
        </a:p>
      </dgm:t>
    </dgm:pt>
    <dgm:pt modelId="{E18E7229-7909-4B1A-B808-A6AA5EF879C8}">
      <dgm:prSet/>
      <dgm:spPr>
        <a:ln w="28575"/>
      </dgm:spPr>
      <dgm:t>
        <a:bodyPr/>
        <a:lstStyle/>
        <a:p>
          <a:pPr>
            <a:lnSpc>
              <a:spcPct val="100000"/>
            </a:lnSpc>
          </a:pPr>
          <a:r>
            <a:rPr lang="es-ES" b="1" dirty="0">
              <a:solidFill>
                <a:srgbClr val="00B050"/>
              </a:solidFill>
              <a:latin typeface="Arial" panose="020B0604020202020204" pitchFamily="34" charset="0"/>
              <a:cs typeface="Arial" panose="020B0604020202020204" pitchFamily="34" charset="0"/>
            </a:rPr>
            <a:t>Normal-superconductor </a:t>
          </a:r>
        </a:p>
        <a:p>
          <a:pPr>
            <a:lnSpc>
              <a:spcPct val="100000"/>
            </a:lnSpc>
          </a:pPr>
          <a:r>
            <a:rPr lang="es-ES" b="1" dirty="0">
              <a:solidFill>
                <a:srgbClr val="00B050"/>
              </a:solidFill>
              <a:latin typeface="Arial" panose="020B0604020202020204" pitchFamily="34" charset="0"/>
              <a:cs typeface="Arial" panose="020B0604020202020204" pitchFamily="34" charset="0"/>
            </a:rPr>
            <a:t>(sin campo magnético)</a:t>
          </a:r>
        </a:p>
      </dgm:t>
    </dgm:pt>
    <dgm:pt modelId="{C6851B35-9CA1-4D2E-97D5-D81F7794065A}" type="parTrans" cxnId="{37890B0D-EFD1-4B65-BFB5-2801C015190C}">
      <dgm:prSet/>
      <dgm:spPr>
        <a:ln w="28575"/>
      </dgm:spPr>
      <dgm:t>
        <a:bodyPr/>
        <a:lstStyle/>
        <a:p>
          <a:endParaRPr lang="es-ES"/>
        </a:p>
      </dgm:t>
    </dgm:pt>
    <dgm:pt modelId="{4D0D1A1C-5E50-41B1-A46F-C83AC91ED70D}" type="sibTrans" cxnId="{37890B0D-EFD1-4B65-BFB5-2801C015190C}">
      <dgm:prSet/>
      <dgm:spPr/>
      <dgm:t>
        <a:bodyPr/>
        <a:lstStyle/>
        <a:p>
          <a:endParaRPr lang="es-ES"/>
        </a:p>
      </dgm:t>
    </dgm:pt>
    <dgm:pt modelId="{0BC0665C-6FDA-42D5-83A4-576B80AEDF46}">
      <dgm:prSet/>
      <dgm:spPr>
        <a:ln w="28575"/>
      </dgm:spPr>
      <dgm:t>
        <a:bodyPr/>
        <a:lstStyle/>
        <a:p>
          <a:pPr>
            <a:lnSpc>
              <a:spcPct val="100000"/>
            </a:lnSpc>
          </a:pPr>
          <a:r>
            <a:rPr lang="es-ES" b="1" dirty="0">
              <a:solidFill>
                <a:srgbClr val="0070C0"/>
              </a:solidFill>
              <a:latin typeface="Arial" panose="020B0604020202020204" pitchFamily="34" charset="0"/>
              <a:cs typeface="Arial" panose="020B0604020202020204" pitchFamily="34" charset="0"/>
            </a:rPr>
            <a:t>Orden-desorden</a:t>
          </a:r>
        </a:p>
        <a:p>
          <a:pPr>
            <a:lnSpc>
              <a:spcPct val="100000"/>
            </a:lnSpc>
          </a:pPr>
          <a:r>
            <a:rPr lang="es-ES" b="1" dirty="0">
              <a:solidFill>
                <a:srgbClr val="0070C0"/>
              </a:solidFill>
              <a:latin typeface="Arial" panose="020B0604020202020204" pitchFamily="34" charset="0"/>
              <a:cs typeface="Arial" panose="020B0604020202020204" pitchFamily="34" charset="0"/>
            </a:rPr>
            <a:t>Ferromagnética-paramagnética</a:t>
          </a:r>
        </a:p>
        <a:p>
          <a:pPr>
            <a:lnSpc>
              <a:spcPct val="100000"/>
            </a:lnSpc>
          </a:pPr>
          <a:r>
            <a:rPr lang="es-ES" b="1" dirty="0">
              <a:solidFill>
                <a:srgbClr val="0070C0"/>
              </a:solidFill>
              <a:latin typeface="Arial" panose="020B0604020202020204" pitchFamily="34" charset="0"/>
              <a:cs typeface="Arial" panose="020B0604020202020204" pitchFamily="34" charset="0"/>
            </a:rPr>
            <a:t>Ferroeléctrica-</a:t>
          </a:r>
          <a:r>
            <a:rPr lang="es-ES" b="1" dirty="0" err="1">
              <a:solidFill>
                <a:srgbClr val="0070C0"/>
              </a:solidFill>
              <a:latin typeface="Arial" panose="020B0604020202020204" pitchFamily="34" charset="0"/>
              <a:cs typeface="Arial" panose="020B0604020202020204" pitchFamily="34" charset="0"/>
            </a:rPr>
            <a:t>paraeléctrica</a:t>
          </a:r>
          <a:endParaRPr lang="es-ES" b="1" dirty="0">
            <a:solidFill>
              <a:srgbClr val="0070C0"/>
            </a:solidFill>
            <a:latin typeface="Arial" panose="020B0604020202020204" pitchFamily="34" charset="0"/>
            <a:cs typeface="Arial" panose="020B0604020202020204" pitchFamily="34" charset="0"/>
          </a:endParaRPr>
        </a:p>
        <a:p>
          <a:pPr>
            <a:lnSpc>
              <a:spcPct val="100000"/>
            </a:lnSpc>
          </a:pPr>
          <a:r>
            <a:rPr lang="es-ES" b="1" dirty="0">
              <a:solidFill>
                <a:srgbClr val="0070C0"/>
              </a:solidFill>
              <a:latin typeface="Arial" panose="020B0604020202020204" pitchFamily="34" charset="0"/>
              <a:cs typeface="Arial" panose="020B0604020202020204" pitchFamily="34" charset="0"/>
            </a:rPr>
            <a:t>He I-He II</a:t>
          </a:r>
        </a:p>
      </dgm:t>
    </dgm:pt>
    <dgm:pt modelId="{D9B5E98F-6C0A-4921-88C8-EE207923CEB9}" type="parTrans" cxnId="{E309DFF4-7263-4B66-AD81-44EE36876485}">
      <dgm:prSet/>
      <dgm:spPr>
        <a:ln w="28575"/>
      </dgm:spPr>
      <dgm:t>
        <a:bodyPr/>
        <a:lstStyle/>
        <a:p>
          <a:endParaRPr lang="es-ES"/>
        </a:p>
      </dgm:t>
    </dgm:pt>
    <dgm:pt modelId="{C49A7774-F7D7-46C3-96C4-9DBB40DB390E}" type="sibTrans" cxnId="{E309DFF4-7263-4B66-AD81-44EE36876485}">
      <dgm:prSet/>
      <dgm:spPr/>
      <dgm:t>
        <a:bodyPr/>
        <a:lstStyle/>
        <a:p>
          <a:endParaRPr lang="es-ES"/>
        </a:p>
      </dgm:t>
    </dgm:pt>
    <dgm:pt modelId="{682B5171-D450-4301-AB72-DC5E2FEA614E}" type="pres">
      <dgm:prSet presAssocID="{AE4283E1-79D4-40F9-8738-D7E488B31DD9}" presName="Name0" presStyleCnt="0">
        <dgm:presLayoutVars>
          <dgm:chPref val="1"/>
          <dgm:dir/>
          <dgm:animOne val="branch"/>
          <dgm:animLvl val="lvl"/>
          <dgm:resizeHandles val="exact"/>
        </dgm:presLayoutVars>
      </dgm:prSet>
      <dgm:spPr/>
    </dgm:pt>
    <dgm:pt modelId="{74161E67-FA5F-4B7F-8C19-4CFDE2270C77}" type="pres">
      <dgm:prSet presAssocID="{26E45F30-FBE2-4294-BA32-4BAEAD8AAF54}" presName="root1" presStyleCnt="0"/>
      <dgm:spPr/>
    </dgm:pt>
    <dgm:pt modelId="{F5DF4A13-6EAD-4B7C-A40F-9A89AB227DD7}" type="pres">
      <dgm:prSet presAssocID="{26E45F30-FBE2-4294-BA32-4BAEAD8AAF54}" presName="LevelOneTextNode" presStyleLbl="node0" presStyleIdx="0" presStyleCnt="1" custScaleX="61705" custScaleY="64157" custLinFactNeighborX="-681" custLinFactNeighborY="-283">
        <dgm:presLayoutVars>
          <dgm:chPref val="3"/>
        </dgm:presLayoutVars>
      </dgm:prSet>
      <dgm:spPr/>
    </dgm:pt>
    <dgm:pt modelId="{39E47095-45C6-4CDE-8B80-9BB96A714ED0}" type="pres">
      <dgm:prSet presAssocID="{26E45F30-FBE2-4294-BA32-4BAEAD8AAF54}" presName="level2hierChild" presStyleCnt="0"/>
      <dgm:spPr/>
    </dgm:pt>
    <dgm:pt modelId="{DE4C2596-939E-41D7-86C3-E775D5CC685C}" type="pres">
      <dgm:prSet presAssocID="{371D9CB8-7896-4A06-88D4-9D2D8D7D3AC8}" presName="conn2-1" presStyleLbl="parChTrans1D2" presStyleIdx="0" presStyleCnt="3"/>
      <dgm:spPr/>
    </dgm:pt>
    <dgm:pt modelId="{2D2449BC-C139-431C-B6A6-052950CA6A12}" type="pres">
      <dgm:prSet presAssocID="{371D9CB8-7896-4A06-88D4-9D2D8D7D3AC8}" presName="connTx" presStyleLbl="parChTrans1D2" presStyleIdx="0" presStyleCnt="3"/>
      <dgm:spPr/>
    </dgm:pt>
    <dgm:pt modelId="{79F8D290-CA6F-4B82-B3B0-C3919A74A469}" type="pres">
      <dgm:prSet presAssocID="{DF2B29F4-E1E4-4224-A9A3-90F5855042D9}" presName="root2" presStyleCnt="0"/>
      <dgm:spPr/>
    </dgm:pt>
    <dgm:pt modelId="{67B13EA0-8C3A-455F-8979-55CA2968B837}" type="pres">
      <dgm:prSet presAssocID="{DF2B29F4-E1E4-4224-A9A3-90F5855042D9}" presName="LevelTwoTextNode" presStyleLbl="node2" presStyleIdx="0" presStyleCnt="3">
        <dgm:presLayoutVars>
          <dgm:chPref val="3"/>
        </dgm:presLayoutVars>
      </dgm:prSet>
      <dgm:spPr/>
    </dgm:pt>
    <dgm:pt modelId="{4E8D946C-99F7-495F-AC8E-68DCC91A1AC6}" type="pres">
      <dgm:prSet presAssocID="{DF2B29F4-E1E4-4224-A9A3-90F5855042D9}" presName="level3hierChild" presStyleCnt="0"/>
      <dgm:spPr/>
    </dgm:pt>
    <dgm:pt modelId="{B9022AB6-BD8C-419B-9A5A-93688071F7AA}" type="pres">
      <dgm:prSet presAssocID="{9471F234-A656-411B-9DCA-9E1B8E2CD9F7}" presName="conn2-1" presStyleLbl="parChTrans1D3" presStyleIdx="0" presStyleCnt="3"/>
      <dgm:spPr/>
    </dgm:pt>
    <dgm:pt modelId="{BF2C641A-7C7D-43CD-9F29-B0C5721AFAE5}" type="pres">
      <dgm:prSet presAssocID="{9471F234-A656-411B-9DCA-9E1B8E2CD9F7}" presName="connTx" presStyleLbl="parChTrans1D3" presStyleIdx="0" presStyleCnt="3"/>
      <dgm:spPr/>
    </dgm:pt>
    <dgm:pt modelId="{DA640D0B-079A-46D9-9C2A-7CF4B9504320}" type="pres">
      <dgm:prSet presAssocID="{B14BA87A-5209-4CBD-83BD-7CBEFAB95F04}" presName="root2" presStyleCnt="0"/>
      <dgm:spPr/>
    </dgm:pt>
    <dgm:pt modelId="{213891F8-AF6E-4B4E-9B4A-D35FCBD3E117}" type="pres">
      <dgm:prSet presAssocID="{B14BA87A-5209-4CBD-83BD-7CBEFAB95F04}" presName="LevelTwoTextNode" presStyleLbl="node3" presStyleIdx="0" presStyleCnt="3" custScaleY="181440">
        <dgm:presLayoutVars>
          <dgm:chPref val="3"/>
        </dgm:presLayoutVars>
      </dgm:prSet>
      <dgm:spPr/>
    </dgm:pt>
    <dgm:pt modelId="{AB13A75A-7D3A-4818-9CD9-7175C6E5DE7C}" type="pres">
      <dgm:prSet presAssocID="{B14BA87A-5209-4CBD-83BD-7CBEFAB95F04}" presName="level3hierChild" presStyleCnt="0"/>
      <dgm:spPr/>
    </dgm:pt>
    <dgm:pt modelId="{C888F438-7205-43A5-B6C2-4500F5AA2372}" type="pres">
      <dgm:prSet presAssocID="{C4809C6E-9E38-4C6B-B52B-A9EE74D90104}" presName="conn2-1" presStyleLbl="parChTrans1D4" presStyleIdx="0" presStyleCnt="3"/>
      <dgm:spPr/>
    </dgm:pt>
    <dgm:pt modelId="{6F8E27E6-F1A0-4039-848A-2E13A2C8B21F}" type="pres">
      <dgm:prSet presAssocID="{C4809C6E-9E38-4C6B-B52B-A9EE74D90104}" presName="connTx" presStyleLbl="parChTrans1D4" presStyleIdx="0" presStyleCnt="3"/>
      <dgm:spPr/>
    </dgm:pt>
    <dgm:pt modelId="{49BE6DC5-E8B0-489F-B56D-B2D7E3CA15B1}" type="pres">
      <dgm:prSet presAssocID="{8E22EE3A-7B42-4F92-899A-66FB756456F5}" presName="root2" presStyleCnt="0"/>
      <dgm:spPr/>
    </dgm:pt>
    <dgm:pt modelId="{89FF6E14-DC33-41B4-A2CE-C57E74C1EBBA}" type="pres">
      <dgm:prSet presAssocID="{8E22EE3A-7B42-4F92-899A-66FB756456F5}" presName="LevelTwoTextNode" presStyleLbl="node4" presStyleIdx="0" presStyleCnt="3" custScaleX="85622" custScaleY="192657">
        <dgm:presLayoutVars>
          <dgm:chPref val="3"/>
        </dgm:presLayoutVars>
      </dgm:prSet>
      <dgm:spPr/>
    </dgm:pt>
    <dgm:pt modelId="{AC94A3C7-ED4A-4AA4-BEBC-292CBDA141D8}" type="pres">
      <dgm:prSet presAssocID="{8E22EE3A-7B42-4F92-899A-66FB756456F5}" presName="level3hierChild" presStyleCnt="0"/>
      <dgm:spPr/>
    </dgm:pt>
    <dgm:pt modelId="{8C3EAB24-05D8-4137-82F2-95422EE4E284}" type="pres">
      <dgm:prSet presAssocID="{3F90A26F-73F1-4ABB-890C-FADA1F4789A3}" presName="conn2-1" presStyleLbl="parChTrans1D2" presStyleIdx="1" presStyleCnt="3"/>
      <dgm:spPr/>
    </dgm:pt>
    <dgm:pt modelId="{837FA7EC-E4D4-4B35-90BC-6C57B8268FE0}" type="pres">
      <dgm:prSet presAssocID="{3F90A26F-73F1-4ABB-890C-FADA1F4789A3}" presName="connTx" presStyleLbl="parChTrans1D2" presStyleIdx="1" presStyleCnt="3"/>
      <dgm:spPr/>
    </dgm:pt>
    <dgm:pt modelId="{99C32012-1EE6-4D0B-B63B-C6921425FC56}" type="pres">
      <dgm:prSet presAssocID="{A5C76C93-623C-4CAA-88FF-FFEA44680EB2}" presName="root2" presStyleCnt="0"/>
      <dgm:spPr/>
    </dgm:pt>
    <dgm:pt modelId="{73069C62-7770-4193-B196-1A328B231C13}" type="pres">
      <dgm:prSet presAssocID="{A5C76C93-623C-4CAA-88FF-FFEA44680EB2}" presName="LevelTwoTextNode" presStyleLbl="node2" presStyleIdx="1" presStyleCnt="3">
        <dgm:presLayoutVars>
          <dgm:chPref val="3"/>
        </dgm:presLayoutVars>
      </dgm:prSet>
      <dgm:spPr/>
    </dgm:pt>
    <dgm:pt modelId="{54253191-7D10-4B34-894C-D6EF33D2E849}" type="pres">
      <dgm:prSet presAssocID="{A5C76C93-623C-4CAA-88FF-FFEA44680EB2}" presName="level3hierChild" presStyleCnt="0"/>
      <dgm:spPr/>
    </dgm:pt>
    <dgm:pt modelId="{6CDBCB1D-8693-4107-8CDB-62BF75132EE0}" type="pres">
      <dgm:prSet presAssocID="{BEF9B00F-7312-42C0-A0B2-63977A11ECBF}" presName="conn2-1" presStyleLbl="parChTrans1D3" presStyleIdx="1" presStyleCnt="3"/>
      <dgm:spPr/>
    </dgm:pt>
    <dgm:pt modelId="{F9FEDB46-0A5C-4608-802C-55A563158460}" type="pres">
      <dgm:prSet presAssocID="{BEF9B00F-7312-42C0-A0B2-63977A11ECBF}" presName="connTx" presStyleLbl="parChTrans1D3" presStyleIdx="1" presStyleCnt="3"/>
      <dgm:spPr/>
    </dgm:pt>
    <dgm:pt modelId="{BF49AE99-F22B-402A-A7B7-AB0FAB6DC3D6}" type="pres">
      <dgm:prSet presAssocID="{2463CB42-90C1-4089-885E-F8095166AA66}" presName="root2" presStyleCnt="0"/>
      <dgm:spPr/>
    </dgm:pt>
    <dgm:pt modelId="{9C3B63EB-90D2-4722-B577-6E61E5FD9AA1}" type="pres">
      <dgm:prSet presAssocID="{2463CB42-90C1-4089-885E-F8095166AA66}" presName="LevelTwoTextNode" presStyleLbl="node3" presStyleIdx="1" presStyleCnt="3" custScaleY="165870">
        <dgm:presLayoutVars>
          <dgm:chPref val="3"/>
        </dgm:presLayoutVars>
      </dgm:prSet>
      <dgm:spPr/>
    </dgm:pt>
    <dgm:pt modelId="{90A2BB44-9C8B-4DAA-8982-7CEE7FBB4B86}" type="pres">
      <dgm:prSet presAssocID="{2463CB42-90C1-4089-885E-F8095166AA66}" presName="level3hierChild" presStyleCnt="0"/>
      <dgm:spPr/>
    </dgm:pt>
    <dgm:pt modelId="{3A5FA732-6621-43B9-BE09-D090A48E4143}" type="pres">
      <dgm:prSet presAssocID="{C6851B35-9CA1-4D2E-97D5-D81F7794065A}" presName="conn2-1" presStyleLbl="parChTrans1D4" presStyleIdx="1" presStyleCnt="3"/>
      <dgm:spPr/>
    </dgm:pt>
    <dgm:pt modelId="{84B5714D-6865-4678-BEE6-25A6A18FE210}" type="pres">
      <dgm:prSet presAssocID="{C6851B35-9CA1-4D2E-97D5-D81F7794065A}" presName="connTx" presStyleLbl="parChTrans1D4" presStyleIdx="1" presStyleCnt="3"/>
      <dgm:spPr/>
    </dgm:pt>
    <dgm:pt modelId="{CD21B4A1-3A68-4AE8-A128-83463FBFB74E}" type="pres">
      <dgm:prSet presAssocID="{E18E7229-7909-4B1A-B808-A6AA5EF879C8}" presName="root2" presStyleCnt="0"/>
      <dgm:spPr/>
    </dgm:pt>
    <dgm:pt modelId="{C1E74EA0-9B01-4BB9-AA6C-C5C95567A911}" type="pres">
      <dgm:prSet presAssocID="{E18E7229-7909-4B1A-B808-A6AA5EF879C8}" presName="LevelTwoTextNode" presStyleLbl="node4" presStyleIdx="1" presStyleCnt="3" custScaleX="83904" custScaleY="163307">
        <dgm:presLayoutVars>
          <dgm:chPref val="3"/>
        </dgm:presLayoutVars>
      </dgm:prSet>
      <dgm:spPr/>
    </dgm:pt>
    <dgm:pt modelId="{7266ABFD-B541-4E6E-BDB4-5C6E3CEFA447}" type="pres">
      <dgm:prSet presAssocID="{E18E7229-7909-4B1A-B808-A6AA5EF879C8}" presName="level3hierChild" presStyleCnt="0"/>
      <dgm:spPr/>
    </dgm:pt>
    <dgm:pt modelId="{FFBECA99-2682-4A21-B5CD-C73FBA698910}" type="pres">
      <dgm:prSet presAssocID="{9415BF4D-DD91-42C2-9541-8D5EC26448AD}" presName="conn2-1" presStyleLbl="parChTrans1D2" presStyleIdx="2" presStyleCnt="3"/>
      <dgm:spPr/>
    </dgm:pt>
    <dgm:pt modelId="{4CC72F3E-26DC-4F45-B617-C8385E1BCCA7}" type="pres">
      <dgm:prSet presAssocID="{9415BF4D-DD91-42C2-9541-8D5EC26448AD}" presName="connTx" presStyleLbl="parChTrans1D2" presStyleIdx="2" presStyleCnt="3"/>
      <dgm:spPr/>
    </dgm:pt>
    <dgm:pt modelId="{8D4AA2E4-E468-4F32-A46C-2478FBD85855}" type="pres">
      <dgm:prSet presAssocID="{E892A485-9149-4540-B6C3-B3EEC6E927E9}" presName="root2" presStyleCnt="0"/>
      <dgm:spPr/>
    </dgm:pt>
    <dgm:pt modelId="{BCDD8BDC-9CD2-472B-8595-7ECAC9A997FF}" type="pres">
      <dgm:prSet presAssocID="{E892A485-9149-4540-B6C3-B3EEC6E927E9}" presName="LevelTwoTextNode" presStyleLbl="node2" presStyleIdx="2" presStyleCnt="3">
        <dgm:presLayoutVars>
          <dgm:chPref val="3"/>
        </dgm:presLayoutVars>
      </dgm:prSet>
      <dgm:spPr/>
    </dgm:pt>
    <dgm:pt modelId="{C31C4867-FCEC-438B-A22F-2297F7FAE908}" type="pres">
      <dgm:prSet presAssocID="{E892A485-9149-4540-B6C3-B3EEC6E927E9}" presName="level3hierChild" presStyleCnt="0"/>
      <dgm:spPr/>
    </dgm:pt>
    <dgm:pt modelId="{F6A720D7-02DC-4703-8B2E-C8EB9E7684CA}" type="pres">
      <dgm:prSet presAssocID="{4F9C3ED1-8890-419D-9FB4-9A68A41C69F2}" presName="conn2-1" presStyleLbl="parChTrans1D3" presStyleIdx="2" presStyleCnt="3"/>
      <dgm:spPr/>
    </dgm:pt>
    <dgm:pt modelId="{46EBDB5A-27D2-4E49-AE37-354C67249AB7}" type="pres">
      <dgm:prSet presAssocID="{4F9C3ED1-8890-419D-9FB4-9A68A41C69F2}" presName="connTx" presStyleLbl="parChTrans1D3" presStyleIdx="2" presStyleCnt="3"/>
      <dgm:spPr/>
    </dgm:pt>
    <dgm:pt modelId="{C09849B6-9057-4856-A5BB-4E6D536B3BD9}" type="pres">
      <dgm:prSet presAssocID="{E6DE6623-E565-40A2-BD60-1D0612C2F6AC}" presName="root2" presStyleCnt="0"/>
      <dgm:spPr/>
    </dgm:pt>
    <dgm:pt modelId="{6D75C126-E305-4124-B67E-C6A6C4956C58}" type="pres">
      <dgm:prSet presAssocID="{E6DE6623-E565-40A2-BD60-1D0612C2F6AC}" presName="LevelTwoTextNode" presStyleLbl="node3" presStyleIdx="2" presStyleCnt="3">
        <dgm:presLayoutVars>
          <dgm:chPref val="3"/>
        </dgm:presLayoutVars>
      </dgm:prSet>
      <dgm:spPr/>
    </dgm:pt>
    <dgm:pt modelId="{2110E2E1-D2B2-4C4A-A63B-0284B512202B}" type="pres">
      <dgm:prSet presAssocID="{E6DE6623-E565-40A2-BD60-1D0612C2F6AC}" presName="level3hierChild" presStyleCnt="0"/>
      <dgm:spPr/>
    </dgm:pt>
    <dgm:pt modelId="{1801F355-4D15-4D3B-AFF8-A032157C5F2D}" type="pres">
      <dgm:prSet presAssocID="{D9B5E98F-6C0A-4921-88C8-EE207923CEB9}" presName="conn2-1" presStyleLbl="parChTrans1D4" presStyleIdx="2" presStyleCnt="3"/>
      <dgm:spPr/>
    </dgm:pt>
    <dgm:pt modelId="{E1D2F845-C0C1-4DBD-8B02-69698B585352}" type="pres">
      <dgm:prSet presAssocID="{D9B5E98F-6C0A-4921-88C8-EE207923CEB9}" presName="connTx" presStyleLbl="parChTrans1D4" presStyleIdx="2" presStyleCnt="3"/>
      <dgm:spPr/>
    </dgm:pt>
    <dgm:pt modelId="{59479BAF-1820-46AE-BB50-9A2DE22BCA65}" type="pres">
      <dgm:prSet presAssocID="{0BC0665C-6FDA-42D5-83A4-576B80AEDF46}" presName="root2" presStyleCnt="0"/>
      <dgm:spPr/>
    </dgm:pt>
    <dgm:pt modelId="{6F5DD273-16BF-46FA-925F-79301508B677}" type="pres">
      <dgm:prSet presAssocID="{0BC0665C-6FDA-42D5-83A4-576B80AEDF46}" presName="LevelTwoTextNode" presStyleLbl="node4" presStyleIdx="2" presStyleCnt="3" custScaleX="88431" custScaleY="165610">
        <dgm:presLayoutVars>
          <dgm:chPref val="3"/>
        </dgm:presLayoutVars>
      </dgm:prSet>
      <dgm:spPr/>
    </dgm:pt>
    <dgm:pt modelId="{50CB3AE2-7726-4384-A8C7-A0A315D341AA}" type="pres">
      <dgm:prSet presAssocID="{0BC0665C-6FDA-42D5-83A4-576B80AEDF46}" presName="level3hierChild" presStyleCnt="0"/>
      <dgm:spPr/>
    </dgm:pt>
  </dgm:ptLst>
  <dgm:cxnLst>
    <dgm:cxn modelId="{37890B0D-EFD1-4B65-BFB5-2801C015190C}" srcId="{2463CB42-90C1-4089-885E-F8095166AA66}" destId="{E18E7229-7909-4B1A-B808-A6AA5EF879C8}" srcOrd="0" destOrd="0" parTransId="{C6851B35-9CA1-4D2E-97D5-D81F7794065A}" sibTransId="{4D0D1A1C-5E50-41B1-A46F-C83AC91ED70D}"/>
    <dgm:cxn modelId="{8B34EA1B-1E64-4E1E-898F-ECA5A007981D}" type="presOf" srcId="{AE4283E1-79D4-40F9-8738-D7E488B31DD9}" destId="{682B5171-D450-4301-AB72-DC5E2FEA614E}" srcOrd="0" destOrd="0" presId="urn:microsoft.com/office/officeart/2008/layout/HorizontalMultiLevelHierarchy"/>
    <dgm:cxn modelId="{6AC03823-1D7C-4E74-A1EC-04D5227DB09E}" type="presOf" srcId="{8E22EE3A-7B42-4F92-899A-66FB756456F5}" destId="{89FF6E14-DC33-41B4-A2CE-C57E74C1EBBA}" srcOrd="0" destOrd="0" presId="urn:microsoft.com/office/officeart/2008/layout/HorizontalMultiLevelHierarchy"/>
    <dgm:cxn modelId="{A827C526-3852-4F07-A7A7-F03414D26A44}" type="presOf" srcId="{9471F234-A656-411B-9DCA-9E1B8E2CD9F7}" destId="{B9022AB6-BD8C-419B-9A5A-93688071F7AA}" srcOrd="0" destOrd="0" presId="urn:microsoft.com/office/officeart/2008/layout/HorizontalMultiLevelHierarchy"/>
    <dgm:cxn modelId="{0484CD26-76F3-4F2C-87DE-77F0F1191003}" srcId="{B14BA87A-5209-4CBD-83BD-7CBEFAB95F04}" destId="{8E22EE3A-7B42-4F92-899A-66FB756456F5}" srcOrd="0" destOrd="0" parTransId="{C4809C6E-9E38-4C6B-B52B-A9EE74D90104}" sibTransId="{B86085A9-6496-43D2-9914-43EEA2F8046A}"/>
    <dgm:cxn modelId="{3B94722C-9DAF-434C-98BE-CC2E4B922D0F}" type="presOf" srcId="{C4809C6E-9E38-4C6B-B52B-A9EE74D90104}" destId="{6F8E27E6-F1A0-4039-848A-2E13A2C8B21F}" srcOrd="1" destOrd="0" presId="urn:microsoft.com/office/officeart/2008/layout/HorizontalMultiLevelHierarchy"/>
    <dgm:cxn modelId="{A7A18633-6E6C-469C-B44D-8072DBF12FDE}" type="presOf" srcId="{D9B5E98F-6C0A-4921-88C8-EE207923CEB9}" destId="{E1D2F845-C0C1-4DBD-8B02-69698B585352}" srcOrd="1" destOrd="0" presId="urn:microsoft.com/office/officeart/2008/layout/HorizontalMultiLevelHierarchy"/>
    <dgm:cxn modelId="{2B7F115F-C96B-4BD1-BFF5-F7A0AE91CD0B}" type="presOf" srcId="{E18E7229-7909-4B1A-B808-A6AA5EF879C8}" destId="{C1E74EA0-9B01-4BB9-AA6C-C5C95567A911}" srcOrd="0" destOrd="0" presId="urn:microsoft.com/office/officeart/2008/layout/HorizontalMultiLevelHierarchy"/>
    <dgm:cxn modelId="{09D2BA44-E1DE-4AEA-8FEF-0D3593333D7B}" type="presOf" srcId="{E6DE6623-E565-40A2-BD60-1D0612C2F6AC}" destId="{6D75C126-E305-4124-B67E-C6A6C4956C58}" srcOrd="0" destOrd="0" presId="urn:microsoft.com/office/officeart/2008/layout/HorizontalMultiLevelHierarchy"/>
    <dgm:cxn modelId="{11671F66-B0E3-48B5-B812-B745170A45A6}" type="presOf" srcId="{B14BA87A-5209-4CBD-83BD-7CBEFAB95F04}" destId="{213891F8-AF6E-4B4E-9B4A-D35FCBD3E117}" srcOrd="0" destOrd="0" presId="urn:microsoft.com/office/officeart/2008/layout/HorizontalMultiLevelHierarchy"/>
    <dgm:cxn modelId="{4F510E67-2A76-4D1B-9D2C-9D71438DC933}" srcId="{26E45F30-FBE2-4294-BA32-4BAEAD8AAF54}" destId="{DF2B29F4-E1E4-4224-A9A3-90F5855042D9}" srcOrd="0" destOrd="0" parTransId="{371D9CB8-7896-4A06-88D4-9D2D8D7D3AC8}" sibTransId="{B531AF68-0700-425F-B7EB-233477CA588D}"/>
    <dgm:cxn modelId="{441E7368-4344-4EC5-A452-0A695A7456F6}" type="presOf" srcId="{371D9CB8-7896-4A06-88D4-9D2D8D7D3AC8}" destId="{2D2449BC-C139-431C-B6A6-052950CA6A12}" srcOrd="1" destOrd="0" presId="urn:microsoft.com/office/officeart/2008/layout/HorizontalMultiLevelHierarchy"/>
    <dgm:cxn modelId="{962BF949-50D0-4651-832D-8290D9D3C895}" type="presOf" srcId="{C6851B35-9CA1-4D2E-97D5-D81F7794065A}" destId="{3A5FA732-6621-43B9-BE09-D090A48E4143}" srcOrd="0" destOrd="0" presId="urn:microsoft.com/office/officeart/2008/layout/HorizontalMultiLevelHierarchy"/>
    <dgm:cxn modelId="{C6683C4A-C61C-41E3-B55A-0817A5973891}" type="presOf" srcId="{9415BF4D-DD91-42C2-9541-8D5EC26448AD}" destId="{4CC72F3E-26DC-4F45-B617-C8385E1BCCA7}" srcOrd="1" destOrd="0" presId="urn:microsoft.com/office/officeart/2008/layout/HorizontalMultiLevelHierarchy"/>
    <dgm:cxn modelId="{E5DDD84F-B064-4095-98B9-74F2711FB872}" type="presOf" srcId="{A5C76C93-623C-4CAA-88FF-FFEA44680EB2}" destId="{73069C62-7770-4193-B196-1A328B231C13}" srcOrd="0" destOrd="0" presId="urn:microsoft.com/office/officeart/2008/layout/HorizontalMultiLevelHierarchy"/>
    <dgm:cxn modelId="{4904BE51-D900-487E-B24E-4630AE8FBB3E}" type="presOf" srcId="{3F90A26F-73F1-4ABB-890C-FADA1F4789A3}" destId="{8C3EAB24-05D8-4137-82F2-95422EE4E284}" srcOrd="0" destOrd="0" presId="urn:microsoft.com/office/officeart/2008/layout/HorizontalMultiLevelHierarchy"/>
    <dgm:cxn modelId="{65520C79-D5ED-4B00-98F9-D274954A5DF9}" type="presOf" srcId="{26E45F30-FBE2-4294-BA32-4BAEAD8AAF54}" destId="{F5DF4A13-6EAD-4B7C-A40F-9A89AB227DD7}" srcOrd="0" destOrd="0" presId="urn:microsoft.com/office/officeart/2008/layout/HorizontalMultiLevelHierarchy"/>
    <dgm:cxn modelId="{0DF8BB81-1944-417D-92C1-C8F8B564D312}" type="presOf" srcId="{E892A485-9149-4540-B6C3-B3EEC6E927E9}" destId="{BCDD8BDC-9CD2-472B-8595-7ECAC9A997FF}" srcOrd="0" destOrd="0" presId="urn:microsoft.com/office/officeart/2008/layout/HorizontalMultiLevelHierarchy"/>
    <dgm:cxn modelId="{64CFA388-22A0-4A08-93B3-90AB2E065861}" type="presOf" srcId="{3F90A26F-73F1-4ABB-890C-FADA1F4789A3}" destId="{837FA7EC-E4D4-4B35-90BC-6C57B8268FE0}" srcOrd="1" destOrd="0" presId="urn:microsoft.com/office/officeart/2008/layout/HorizontalMultiLevelHierarchy"/>
    <dgm:cxn modelId="{1B3CF48A-CDF5-43F4-A437-3ACD14128C42}" type="presOf" srcId="{9415BF4D-DD91-42C2-9541-8D5EC26448AD}" destId="{FFBECA99-2682-4A21-B5CD-C73FBA698910}" srcOrd="0" destOrd="0" presId="urn:microsoft.com/office/officeart/2008/layout/HorizontalMultiLevelHierarchy"/>
    <dgm:cxn modelId="{647C2291-720C-41DD-B783-B1A2E6B74458}" type="presOf" srcId="{D9B5E98F-6C0A-4921-88C8-EE207923CEB9}" destId="{1801F355-4D15-4D3B-AFF8-A032157C5F2D}" srcOrd="0" destOrd="0" presId="urn:microsoft.com/office/officeart/2008/layout/HorizontalMultiLevelHierarchy"/>
    <dgm:cxn modelId="{BAFB6D97-6FC5-41BC-BE86-CD85E846089F}" type="presOf" srcId="{4F9C3ED1-8890-419D-9FB4-9A68A41C69F2}" destId="{46EBDB5A-27D2-4E49-AE37-354C67249AB7}" srcOrd="1" destOrd="0" presId="urn:microsoft.com/office/officeart/2008/layout/HorizontalMultiLevelHierarchy"/>
    <dgm:cxn modelId="{2EA7419D-DF6E-4996-A233-E636B06D4D1C}" srcId="{A5C76C93-623C-4CAA-88FF-FFEA44680EB2}" destId="{2463CB42-90C1-4089-885E-F8095166AA66}" srcOrd="0" destOrd="0" parTransId="{BEF9B00F-7312-42C0-A0B2-63977A11ECBF}" sibTransId="{B99AF83B-71B2-4A9B-BCC0-677FC7FB682D}"/>
    <dgm:cxn modelId="{3F4A01A2-C9D5-425D-A1B0-CF9A1FDBA0A5}" srcId="{AE4283E1-79D4-40F9-8738-D7E488B31DD9}" destId="{26E45F30-FBE2-4294-BA32-4BAEAD8AAF54}" srcOrd="0" destOrd="0" parTransId="{D0410F7D-F1D0-4C46-BBFC-7F74F9156464}" sibTransId="{96E7C55C-BABD-4AF1-95D9-B005DFE430C4}"/>
    <dgm:cxn modelId="{42EF48A7-2EA4-45F7-B74D-5DE178155655}" type="presOf" srcId="{2463CB42-90C1-4089-885E-F8095166AA66}" destId="{9C3B63EB-90D2-4722-B577-6E61E5FD9AA1}" srcOrd="0" destOrd="0" presId="urn:microsoft.com/office/officeart/2008/layout/HorizontalMultiLevelHierarchy"/>
    <dgm:cxn modelId="{3E259AA8-34CD-494C-A855-7DDEE5C6A8C9}" type="presOf" srcId="{BEF9B00F-7312-42C0-A0B2-63977A11ECBF}" destId="{F9FEDB46-0A5C-4608-802C-55A563158460}" srcOrd="1" destOrd="0" presId="urn:microsoft.com/office/officeart/2008/layout/HorizontalMultiLevelHierarchy"/>
    <dgm:cxn modelId="{477D8FAF-A2AE-4F88-A535-750AA43BC20F}" srcId="{26E45F30-FBE2-4294-BA32-4BAEAD8AAF54}" destId="{A5C76C93-623C-4CAA-88FF-FFEA44680EB2}" srcOrd="1" destOrd="0" parTransId="{3F90A26F-73F1-4ABB-890C-FADA1F4789A3}" sibTransId="{FCF6EE9E-2E4E-4223-8159-7F01E747445E}"/>
    <dgm:cxn modelId="{96DB64B0-B016-4FFB-BDFA-52A13A993117}" type="presOf" srcId="{DF2B29F4-E1E4-4224-A9A3-90F5855042D9}" destId="{67B13EA0-8C3A-455F-8979-55CA2968B837}" srcOrd="0" destOrd="0" presId="urn:microsoft.com/office/officeart/2008/layout/HorizontalMultiLevelHierarchy"/>
    <dgm:cxn modelId="{D022FDC2-E2BF-4BB9-AEDD-B7BE12675562}" srcId="{26E45F30-FBE2-4294-BA32-4BAEAD8AAF54}" destId="{E892A485-9149-4540-B6C3-B3EEC6E927E9}" srcOrd="2" destOrd="0" parTransId="{9415BF4D-DD91-42C2-9541-8D5EC26448AD}" sibTransId="{FC0CCB7C-94A6-4146-9D85-497B06B273F1}"/>
    <dgm:cxn modelId="{90E52ACE-91F9-4A1E-B0DC-8DBF6097C726}" type="presOf" srcId="{371D9CB8-7896-4A06-88D4-9D2D8D7D3AC8}" destId="{DE4C2596-939E-41D7-86C3-E775D5CC685C}" srcOrd="0" destOrd="0" presId="urn:microsoft.com/office/officeart/2008/layout/HorizontalMultiLevelHierarchy"/>
    <dgm:cxn modelId="{6B37CED8-1CD9-4FF4-8EE4-8E0B072D58E3}" srcId="{DF2B29F4-E1E4-4224-A9A3-90F5855042D9}" destId="{B14BA87A-5209-4CBD-83BD-7CBEFAB95F04}" srcOrd="0" destOrd="0" parTransId="{9471F234-A656-411B-9DCA-9E1B8E2CD9F7}" sibTransId="{E057A6D0-B045-49BE-B12B-D92CF730080E}"/>
    <dgm:cxn modelId="{01B724E5-550F-45C8-A947-DEC3938C064C}" type="presOf" srcId="{C6851B35-9CA1-4D2E-97D5-D81F7794065A}" destId="{84B5714D-6865-4678-BEE6-25A6A18FE210}" srcOrd="1" destOrd="0" presId="urn:microsoft.com/office/officeart/2008/layout/HorizontalMultiLevelHierarchy"/>
    <dgm:cxn modelId="{258D73E7-4FC5-48D1-8A2C-D3F7D7666AE6}" type="presOf" srcId="{C4809C6E-9E38-4C6B-B52B-A9EE74D90104}" destId="{C888F438-7205-43A5-B6C2-4500F5AA2372}" srcOrd="0" destOrd="0" presId="urn:microsoft.com/office/officeart/2008/layout/HorizontalMultiLevelHierarchy"/>
    <dgm:cxn modelId="{3DF10CEF-AB75-4BFB-ADC7-4DE88C8475FD}" type="presOf" srcId="{4F9C3ED1-8890-419D-9FB4-9A68A41C69F2}" destId="{F6A720D7-02DC-4703-8B2E-C8EB9E7684CA}" srcOrd="0" destOrd="0" presId="urn:microsoft.com/office/officeart/2008/layout/HorizontalMultiLevelHierarchy"/>
    <dgm:cxn modelId="{8EB5A3F4-59BA-4EEE-A40F-A9B4E7F3B2D0}" srcId="{E892A485-9149-4540-B6C3-B3EEC6E927E9}" destId="{E6DE6623-E565-40A2-BD60-1D0612C2F6AC}" srcOrd="0" destOrd="0" parTransId="{4F9C3ED1-8890-419D-9FB4-9A68A41C69F2}" sibTransId="{EDD1BCED-E055-4FDF-B6EE-1409ECFE4326}"/>
    <dgm:cxn modelId="{E309DFF4-7263-4B66-AD81-44EE36876485}" srcId="{E6DE6623-E565-40A2-BD60-1D0612C2F6AC}" destId="{0BC0665C-6FDA-42D5-83A4-576B80AEDF46}" srcOrd="0" destOrd="0" parTransId="{D9B5E98F-6C0A-4921-88C8-EE207923CEB9}" sibTransId="{C49A7774-F7D7-46C3-96C4-9DBB40DB390E}"/>
    <dgm:cxn modelId="{96FD13F6-4936-490C-A3FF-DC96DA9C72B6}" type="presOf" srcId="{BEF9B00F-7312-42C0-A0B2-63977A11ECBF}" destId="{6CDBCB1D-8693-4107-8CDB-62BF75132EE0}" srcOrd="0" destOrd="0" presId="urn:microsoft.com/office/officeart/2008/layout/HorizontalMultiLevelHierarchy"/>
    <dgm:cxn modelId="{CE4571F6-F8C5-4F24-8287-FE932A3F495A}" type="presOf" srcId="{9471F234-A656-411B-9DCA-9E1B8E2CD9F7}" destId="{BF2C641A-7C7D-43CD-9F29-B0C5721AFAE5}" srcOrd="1" destOrd="0" presId="urn:microsoft.com/office/officeart/2008/layout/HorizontalMultiLevelHierarchy"/>
    <dgm:cxn modelId="{7CC482FA-8BD8-4867-A2BC-229659F9F49E}" type="presOf" srcId="{0BC0665C-6FDA-42D5-83A4-576B80AEDF46}" destId="{6F5DD273-16BF-46FA-925F-79301508B677}" srcOrd="0" destOrd="0" presId="urn:microsoft.com/office/officeart/2008/layout/HorizontalMultiLevelHierarchy"/>
    <dgm:cxn modelId="{61A60DB5-46AD-4DB3-A174-D46E9DD2799A}" type="presParOf" srcId="{682B5171-D450-4301-AB72-DC5E2FEA614E}" destId="{74161E67-FA5F-4B7F-8C19-4CFDE2270C77}" srcOrd="0" destOrd="0" presId="urn:microsoft.com/office/officeart/2008/layout/HorizontalMultiLevelHierarchy"/>
    <dgm:cxn modelId="{14DA2C41-25FB-4219-8ECA-D0DD7E7897DA}" type="presParOf" srcId="{74161E67-FA5F-4B7F-8C19-4CFDE2270C77}" destId="{F5DF4A13-6EAD-4B7C-A40F-9A89AB227DD7}" srcOrd="0" destOrd="0" presId="urn:microsoft.com/office/officeart/2008/layout/HorizontalMultiLevelHierarchy"/>
    <dgm:cxn modelId="{1D190A72-C1C2-4ADB-AD1C-9C1BAE71E538}" type="presParOf" srcId="{74161E67-FA5F-4B7F-8C19-4CFDE2270C77}" destId="{39E47095-45C6-4CDE-8B80-9BB96A714ED0}" srcOrd="1" destOrd="0" presId="urn:microsoft.com/office/officeart/2008/layout/HorizontalMultiLevelHierarchy"/>
    <dgm:cxn modelId="{E65E6B45-97E0-4E89-B828-1257A8D83B62}" type="presParOf" srcId="{39E47095-45C6-4CDE-8B80-9BB96A714ED0}" destId="{DE4C2596-939E-41D7-86C3-E775D5CC685C}" srcOrd="0" destOrd="0" presId="urn:microsoft.com/office/officeart/2008/layout/HorizontalMultiLevelHierarchy"/>
    <dgm:cxn modelId="{29A238C9-2436-46E8-9B5F-0412A3793C2C}" type="presParOf" srcId="{DE4C2596-939E-41D7-86C3-E775D5CC685C}" destId="{2D2449BC-C139-431C-B6A6-052950CA6A12}" srcOrd="0" destOrd="0" presId="urn:microsoft.com/office/officeart/2008/layout/HorizontalMultiLevelHierarchy"/>
    <dgm:cxn modelId="{C66E94C7-59D8-497E-B712-10D09D042323}" type="presParOf" srcId="{39E47095-45C6-4CDE-8B80-9BB96A714ED0}" destId="{79F8D290-CA6F-4B82-B3B0-C3919A74A469}" srcOrd="1" destOrd="0" presId="urn:microsoft.com/office/officeart/2008/layout/HorizontalMultiLevelHierarchy"/>
    <dgm:cxn modelId="{95528CF5-2A01-4071-882B-039200626348}" type="presParOf" srcId="{79F8D290-CA6F-4B82-B3B0-C3919A74A469}" destId="{67B13EA0-8C3A-455F-8979-55CA2968B837}" srcOrd="0" destOrd="0" presId="urn:microsoft.com/office/officeart/2008/layout/HorizontalMultiLevelHierarchy"/>
    <dgm:cxn modelId="{B834FA9A-0230-4A00-A8BB-3A3CFFE12AFE}" type="presParOf" srcId="{79F8D290-CA6F-4B82-B3B0-C3919A74A469}" destId="{4E8D946C-99F7-495F-AC8E-68DCC91A1AC6}" srcOrd="1" destOrd="0" presId="urn:microsoft.com/office/officeart/2008/layout/HorizontalMultiLevelHierarchy"/>
    <dgm:cxn modelId="{B46115A8-CC18-45F9-B8EC-0531E892E820}" type="presParOf" srcId="{4E8D946C-99F7-495F-AC8E-68DCC91A1AC6}" destId="{B9022AB6-BD8C-419B-9A5A-93688071F7AA}" srcOrd="0" destOrd="0" presId="urn:microsoft.com/office/officeart/2008/layout/HorizontalMultiLevelHierarchy"/>
    <dgm:cxn modelId="{B8EBEF3E-D18C-48E3-8EF3-DB97B768747C}" type="presParOf" srcId="{B9022AB6-BD8C-419B-9A5A-93688071F7AA}" destId="{BF2C641A-7C7D-43CD-9F29-B0C5721AFAE5}" srcOrd="0" destOrd="0" presId="urn:microsoft.com/office/officeart/2008/layout/HorizontalMultiLevelHierarchy"/>
    <dgm:cxn modelId="{56F8AD68-50A8-4147-B2CC-27AC70E7F40D}" type="presParOf" srcId="{4E8D946C-99F7-495F-AC8E-68DCC91A1AC6}" destId="{DA640D0B-079A-46D9-9C2A-7CF4B9504320}" srcOrd="1" destOrd="0" presId="urn:microsoft.com/office/officeart/2008/layout/HorizontalMultiLevelHierarchy"/>
    <dgm:cxn modelId="{FC110F98-ADD4-43F3-B64C-87277022C9B3}" type="presParOf" srcId="{DA640D0B-079A-46D9-9C2A-7CF4B9504320}" destId="{213891F8-AF6E-4B4E-9B4A-D35FCBD3E117}" srcOrd="0" destOrd="0" presId="urn:microsoft.com/office/officeart/2008/layout/HorizontalMultiLevelHierarchy"/>
    <dgm:cxn modelId="{FFFDDE44-22A6-47A9-B7DF-B38683A7B125}" type="presParOf" srcId="{DA640D0B-079A-46D9-9C2A-7CF4B9504320}" destId="{AB13A75A-7D3A-4818-9CD9-7175C6E5DE7C}" srcOrd="1" destOrd="0" presId="urn:microsoft.com/office/officeart/2008/layout/HorizontalMultiLevelHierarchy"/>
    <dgm:cxn modelId="{F04E7067-97E7-4892-A49D-54D6EFA950BD}" type="presParOf" srcId="{AB13A75A-7D3A-4818-9CD9-7175C6E5DE7C}" destId="{C888F438-7205-43A5-B6C2-4500F5AA2372}" srcOrd="0" destOrd="0" presId="urn:microsoft.com/office/officeart/2008/layout/HorizontalMultiLevelHierarchy"/>
    <dgm:cxn modelId="{8D2A2D7C-6A5F-4D6E-80F7-F858803B1275}" type="presParOf" srcId="{C888F438-7205-43A5-B6C2-4500F5AA2372}" destId="{6F8E27E6-F1A0-4039-848A-2E13A2C8B21F}" srcOrd="0" destOrd="0" presId="urn:microsoft.com/office/officeart/2008/layout/HorizontalMultiLevelHierarchy"/>
    <dgm:cxn modelId="{4D1B2E7F-51EA-473B-BE16-379B1A69DE72}" type="presParOf" srcId="{AB13A75A-7D3A-4818-9CD9-7175C6E5DE7C}" destId="{49BE6DC5-E8B0-489F-B56D-B2D7E3CA15B1}" srcOrd="1" destOrd="0" presId="urn:microsoft.com/office/officeart/2008/layout/HorizontalMultiLevelHierarchy"/>
    <dgm:cxn modelId="{C4ED313C-E247-452C-9F97-92D2210793ED}" type="presParOf" srcId="{49BE6DC5-E8B0-489F-B56D-B2D7E3CA15B1}" destId="{89FF6E14-DC33-41B4-A2CE-C57E74C1EBBA}" srcOrd="0" destOrd="0" presId="urn:microsoft.com/office/officeart/2008/layout/HorizontalMultiLevelHierarchy"/>
    <dgm:cxn modelId="{88143127-DDB5-42A2-BDB9-D7F773994645}" type="presParOf" srcId="{49BE6DC5-E8B0-489F-B56D-B2D7E3CA15B1}" destId="{AC94A3C7-ED4A-4AA4-BEBC-292CBDA141D8}" srcOrd="1" destOrd="0" presId="urn:microsoft.com/office/officeart/2008/layout/HorizontalMultiLevelHierarchy"/>
    <dgm:cxn modelId="{D528768D-7310-4211-AA55-A870BE1A0696}" type="presParOf" srcId="{39E47095-45C6-4CDE-8B80-9BB96A714ED0}" destId="{8C3EAB24-05D8-4137-82F2-95422EE4E284}" srcOrd="2" destOrd="0" presId="urn:microsoft.com/office/officeart/2008/layout/HorizontalMultiLevelHierarchy"/>
    <dgm:cxn modelId="{32ABFFFC-31DB-4239-BD0B-199D6F4134D9}" type="presParOf" srcId="{8C3EAB24-05D8-4137-82F2-95422EE4E284}" destId="{837FA7EC-E4D4-4B35-90BC-6C57B8268FE0}" srcOrd="0" destOrd="0" presId="urn:microsoft.com/office/officeart/2008/layout/HorizontalMultiLevelHierarchy"/>
    <dgm:cxn modelId="{885AB59C-E77E-4816-B503-47C0F9CDF2D6}" type="presParOf" srcId="{39E47095-45C6-4CDE-8B80-9BB96A714ED0}" destId="{99C32012-1EE6-4D0B-B63B-C6921425FC56}" srcOrd="3" destOrd="0" presId="urn:microsoft.com/office/officeart/2008/layout/HorizontalMultiLevelHierarchy"/>
    <dgm:cxn modelId="{C04565EE-D01D-43EC-A0D0-D0B65A5CADE1}" type="presParOf" srcId="{99C32012-1EE6-4D0B-B63B-C6921425FC56}" destId="{73069C62-7770-4193-B196-1A328B231C13}" srcOrd="0" destOrd="0" presId="urn:microsoft.com/office/officeart/2008/layout/HorizontalMultiLevelHierarchy"/>
    <dgm:cxn modelId="{28E8497C-A8BD-4C78-AE6E-789A3158E909}" type="presParOf" srcId="{99C32012-1EE6-4D0B-B63B-C6921425FC56}" destId="{54253191-7D10-4B34-894C-D6EF33D2E849}" srcOrd="1" destOrd="0" presId="urn:microsoft.com/office/officeart/2008/layout/HorizontalMultiLevelHierarchy"/>
    <dgm:cxn modelId="{2A6F80D8-0A64-4E55-8DAB-9F45623D4FE2}" type="presParOf" srcId="{54253191-7D10-4B34-894C-D6EF33D2E849}" destId="{6CDBCB1D-8693-4107-8CDB-62BF75132EE0}" srcOrd="0" destOrd="0" presId="urn:microsoft.com/office/officeart/2008/layout/HorizontalMultiLevelHierarchy"/>
    <dgm:cxn modelId="{FBC13227-E6B6-4D22-AF71-C36633D4F3FE}" type="presParOf" srcId="{6CDBCB1D-8693-4107-8CDB-62BF75132EE0}" destId="{F9FEDB46-0A5C-4608-802C-55A563158460}" srcOrd="0" destOrd="0" presId="urn:microsoft.com/office/officeart/2008/layout/HorizontalMultiLevelHierarchy"/>
    <dgm:cxn modelId="{392A3E22-F8E9-4BB9-8D7C-253D6103D1D2}" type="presParOf" srcId="{54253191-7D10-4B34-894C-D6EF33D2E849}" destId="{BF49AE99-F22B-402A-A7B7-AB0FAB6DC3D6}" srcOrd="1" destOrd="0" presId="urn:microsoft.com/office/officeart/2008/layout/HorizontalMultiLevelHierarchy"/>
    <dgm:cxn modelId="{5CC77D30-DB2E-4585-A423-FEA0630B6C1D}" type="presParOf" srcId="{BF49AE99-F22B-402A-A7B7-AB0FAB6DC3D6}" destId="{9C3B63EB-90D2-4722-B577-6E61E5FD9AA1}" srcOrd="0" destOrd="0" presId="urn:microsoft.com/office/officeart/2008/layout/HorizontalMultiLevelHierarchy"/>
    <dgm:cxn modelId="{DF3A2D56-2B64-4E85-9EE4-AD529173471E}" type="presParOf" srcId="{BF49AE99-F22B-402A-A7B7-AB0FAB6DC3D6}" destId="{90A2BB44-9C8B-4DAA-8982-7CEE7FBB4B86}" srcOrd="1" destOrd="0" presId="urn:microsoft.com/office/officeart/2008/layout/HorizontalMultiLevelHierarchy"/>
    <dgm:cxn modelId="{4B5E544B-F39E-4243-9ED1-A1880B713110}" type="presParOf" srcId="{90A2BB44-9C8B-4DAA-8982-7CEE7FBB4B86}" destId="{3A5FA732-6621-43B9-BE09-D090A48E4143}" srcOrd="0" destOrd="0" presId="urn:microsoft.com/office/officeart/2008/layout/HorizontalMultiLevelHierarchy"/>
    <dgm:cxn modelId="{2F72659A-798D-4D7D-AB91-364F84C26B30}" type="presParOf" srcId="{3A5FA732-6621-43B9-BE09-D090A48E4143}" destId="{84B5714D-6865-4678-BEE6-25A6A18FE210}" srcOrd="0" destOrd="0" presId="urn:microsoft.com/office/officeart/2008/layout/HorizontalMultiLevelHierarchy"/>
    <dgm:cxn modelId="{5545B768-7819-45E8-B7AF-08A5B197BF91}" type="presParOf" srcId="{90A2BB44-9C8B-4DAA-8982-7CEE7FBB4B86}" destId="{CD21B4A1-3A68-4AE8-A128-83463FBFB74E}" srcOrd="1" destOrd="0" presId="urn:microsoft.com/office/officeart/2008/layout/HorizontalMultiLevelHierarchy"/>
    <dgm:cxn modelId="{81FFF1C4-0FE5-4A08-9BAD-390AC59C4C93}" type="presParOf" srcId="{CD21B4A1-3A68-4AE8-A128-83463FBFB74E}" destId="{C1E74EA0-9B01-4BB9-AA6C-C5C95567A911}" srcOrd="0" destOrd="0" presId="urn:microsoft.com/office/officeart/2008/layout/HorizontalMultiLevelHierarchy"/>
    <dgm:cxn modelId="{676C440B-422A-48B0-AAB5-76532EB78E7A}" type="presParOf" srcId="{CD21B4A1-3A68-4AE8-A128-83463FBFB74E}" destId="{7266ABFD-B541-4E6E-BDB4-5C6E3CEFA447}" srcOrd="1" destOrd="0" presId="urn:microsoft.com/office/officeart/2008/layout/HorizontalMultiLevelHierarchy"/>
    <dgm:cxn modelId="{314C5800-2FEB-4A86-B99B-DC7E23BB4EE8}" type="presParOf" srcId="{39E47095-45C6-4CDE-8B80-9BB96A714ED0}" destId="{FFBECA99-2682-4A21-B5CD-C73FBA698910}" srcOrd="4" destOrd="0" presId="urn:microsoft.com/office/officeart/2008/layout/HorizontalMultiLevelHierarchy"/>
    <dgm:cxn modelId="{495E244B-DBBE-455E-BC07-48E8806AA6B0}" type="presParOf" srcId="{FFBECA99-2682-4A21-B5CD-C73FBA698910}" destId="{4CC72F3E-26DC-4F45-B617-C8385E1BCCA7}" srcOrd="0" destOrd="0" presId="urn:microsoft.com/office/officeart/2008/layout/HorizontalMultiLevelHierarchy"/>
    <dgm:cxn modelId="{A34A642A-D7F1-4664-BB6F-32EF79587783}" type="presParOf" srcId="{39E47095-45C6-4CDE-8B80-9BB96A714ED0}" destId="{8D4AA2E4-E468-4F32-A46C-2478FBD85855}" srcOrd="5" destOrd="0" presId="urn:microsoft.com/office/officeart/2008/layout/HorizontalMultiLevelHierarchy"/>
    <dgm:cxn modelId="{0C677DEF-BAC9-409F-BDD5-7141A6E3866E}" type="presParOf" srcId="{8D4AA2E4-E468-4F32-A46C-2478FBD85855}" destId="{BCDD8BDC-9CD2-472B-8595-7ECAC9A997FF}" srcOrd="0" destOrd="0" presId="urn:microsoft.com/office/officeart/2008/layout/HorizontalMultiLevelHierarchy"/>
    <dgm:cxn modelId="{048EDF64-441B-43C9-93A7-A3DCBDAE2D27}" type="presParOf" srcId="{8D4AA2E4-E468-4F32-A46C-2478FBD85855}" destId="{C31C4867-FCEC-438B-A22F-2297F7FAE908}" srcOrd="1" destOrd="0" presId="urn:microsoft.com/office/officeart/2008/layout/HorizontalMultiLevelHierarchy"/>
    <dgm:cxn modelId="{AFD073EA-96C4-4132-B30C-ED932A394A89}" type="presParOf" srcId="{C31C4867-FCEC-438B-A22F-2297F7FAE908}" destId="{F6A720D7-02DC-4703-8B2E-C8EB9E7684CA}" srcOrd="0" destOrd="0" presId="urn:microsoft.com/office/officeart/2008/layout/HorizontalMultiLevelHierarchy"/>
    <dgm:cxn modelId="{64335248-6E96-4545-898C-908A523A5F5B}" type="presParOf" srcId="{F6A720D7-02DC-4703-8B2E-C8EB9E7684CA}" destId="{46EBDB5A-27D2-4E49-AE37-354C67249AB7}" srcOrd="0" destOrd="0" presId="urn:microsoft.com/office/officeart/2008/layout/HorizontalMultiLevelHierarchy"/>
    <dgm:cxn modelId="{15105BFA-BBAA-45F1-AD8A-B3AA23FD9810}" type="presParOf" srcId="{C31C4867-FCEC-438B-A22F-2297F7FAE908}" destId="{C09849B6-9057-4856-A5BB-4E6D536B3BD9}" srcOrd="1" destOrd="0" presId="urn:microsoft.com/office/officeart/2008/layout/HorizontalMultiLevelHierarchy"/>
    <dgm:cxn modelId="{BF653628-1889-4A59-9DCD-791974AEBB69}" type="presParOf" srcId="{C09849B6-9057-4856-A5BB-4E6D536B3BD9}" destId="{6D75C126-E305-4124-B67E-C6A6C4956C58}" srcOrd="0" destOrd="0" presId="urn:microsoft.com/office/officeart/2008/layout/HorizontalMultiLevelHierarchy"/>
    <dgm:cxn modelId="{2A9C7BFC-CD9E-4E8E-89B7-5840081C9084}" type="presParOf" srcId="{C09849B6-9057-4856-A5BB-4E6D536B3BD9}" destId="{2110E2E1-D2B2-4C4A-A63B-0284B512202B}" srcOrd="1" destOrd="0" presId="urn:microsoft.com/office/officeart/2008/layout/HorizontalMultiLevelHierarchy"/>
    <dgm:cxn modelId="{253F9295-2A93-48F1-BD18-FC369CD9F05F}" type="presParOf" srcId="{2110E2E1-D2B2-4C4A-A63B-0284B512202B}" destId="{1801F355-4D15-4D3B-AFF8-A032157C5F2D}" srcOrd="0" destOrd="0" presId="urn:microsoft.com/office/officeart/2008/layout/HorizontalMultiLevelHierarchy"/>
    <dgm:cxn modelId="{DD14D104-9E07-4545-8F75-E8B624778035}" type="presParOf" srcId="{1801F355-4D15-4D3B-AFF8-A032157C5F2D}" destId="{E1D2F845-C0C1-4DBD-8B02-69698B585352}" srcOrd="0" destOrd="0" presId="urn:microsoft.com/office/officeart/2008/layout/HorizontalMultiLevelHierarchy"/>
    <dgm:cxn modelId="{8E1CAD21-A2F9-4CF2-BF78-663F608A35EE}" type="presParOf" srcId="{2110E2E1-D2B2-4C4A-A63B-0284B512202B}" destId="{59479BAF-1820-46AE-BB50-9A2DE22BCA65}" srcOrd="1" destOrd="0" presId="urn:microsoft.com/office/officeart/2008/layout/HorizontalMultiLevelHierarchy"/>
    <dgm:cxn modelId="{281D0D2C-6C37-4B0A-BFFD-03A48C22D8FE}" type="presParOf" srcId="{59479BAF-1820-46AE-BB50-9A2DE22BCA65}" destId="{6F5DD273-16BF-46FA-925F-79301508B677}" srcOrd="0" destOrd="0" presId="urn:microsoft.com/office/officeart/2008/layout/HorizontalMultiLevelHierarchy"/>
    <dgm:cxn modelId="{F9023A47-4E45-45EE-BA8E-DAB977C92BC4}" type="presParOf" srcId="{59479BAF-1820-46AE-BB50-9A2DE22BCA65}" destId="{50CB3AE2-7726-4384-A8C7-A0A315D341AA}" srcOrd="1" destOrd="0" presId="urn:microsoft.com/office/officeart/2008/layout/HorizontalMultiLevelHierarchy"/>
  </dgm:cxnLst>
  <dgm:bg/>
  <dgm:whole>
    <a:ln w="3810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BF1F370-1918-445F-8BCB-A9A24211A7ED}">
      <dsp:nvSpPr>
        <dsp:cNvPr id="0" name=""/>
        <dsp:cNvSpPr/>
      </dsp:nvSpPr>
      <dsp:spPr>
        <a:xfrm>
          <a:off x="8856" y="258983"/>
          <a:ext cx="11542748" cy="14662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ES" sz="4000" kern="1200" dirty="0">
              <a:solidFill>
                <a:schemeClr val="tx1"/>
              </a:solidFill>
              <a:latin typeface="Arial" panose="020B0604020202020204" pitchFamily="34" charset="0"/>
              <a:cs typeface="Arial" panose="020B0604020202020204" pitchFamily="34" charset="0"/>
            </a:rPr>
            <a:t>Superconductores clasificación de acuerdo al comportamiento magnético</a:t>
          </a:r>
          <a:endParaRPr lang="es-ES" sz="5100" kern="1200" dirty="0">
            <a:solidFill>
              <a:schemeClr val="tx1"/>
            </a:solidFill>
            <a:latin typeface="Arial" panose="020B0604020202020204" pitchFamily="34" charset="0"/>
            <a:cs typeface="Arial" panose="020B0604020202020204" pitchFamily="34" charset="0"/>
          </a:endParaRPr>
        </a:p>
      </dsp:txBody>
      <dsp:txXfrm>
        <a:off x="8856" y="258983"/>
        <a:ext cx="11542748" cy="1466234"/>
      </dsp:txXfrm>
    </dsp:sp>
    <dsp:sp modelId="{2A1866B6-D07B-4A4B-A799-A30F1F337C3C}">
      <dsp:nvSpPr>
        <dsp:cNvPr id="0" name=""/>
        <dsp:cNvSpPr/>
      </dsp:nvSpPr>
      <dsp:spPr>
        <a:xfrm>
          <a:off x="61589" y="2663780"/>
          <a:ext cx="2792268" cy="864252"/>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ES" sz="3200" kern="1200" dirty="0">
              <a:solidFill>
                <a:schemeClr val="tx1"/>
              </a:solidFill>
              <a:latin typeface="Arial" panose="020B0604020202020204" pitchFamily="34" charset="0"/>
              <a:cs typeface="Arial" panose="020B0604020202020204" pitchFamily="34" charset="0"/>
            </a:rPr>
            <a:t>Tipo I</a:t>
          </a:r>
        </a:p>
      </dsp:txBody>
      <dsp:txXfrm>
        <a:off x="61589" y="2663780"/>
        <a:ext cx="2792268" cy="864252"/>
      </dsp:txXfrm>
    </dsp:sp>
    <dsp:sp modelId="{97A95844-9ECE-4DBF-99D3-E2D68770BCA7}">
      <dsp:nvSpPr>
        <dsp:cNvPr id="0" name=""/>
        <dsp:cNvSpPr/>
      </dsp:nvSpPr>
      <dsp:spPr>
        <a:xfrm>
          <a:off x="21186" y="3841165"/>
          <a:ext cx="2781377" cy="2635834"/>
        </a:xfrm>
        <a:prstGeom prst="roundRect">
          <a:avLst>
            <a:gd name="adj" fmla="val 1000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0" i="0" kern="1200" dirty="0">
              <a:solidFill>
                <a:schemeClr val="tx1"/>
              </a:solidFill>
              <a:latin typeface="Arial" panose="020B0604020202020204" pitchFamily="34" charset="0"/>
              <a:cs typeface="Arial" panose="020B0604020202020204" pitchFamily="34" charset="0"/>
            </a:rPr>
            <a:t>No permiten que penetre un campo magnético externo, perfectamente diamagnético, efecto  Meissner</a:t>
          </a:r>
          <a:endParaRPr lang="es-ES" sz="1800" kern="1200" dirty="0">
            <a:solidFill>
              <a:schemeClr val="tx1"/>
            </a:solidFill>
            <a:latin typeface="Arial" panose="020B0604020202020204" pitchFamily="34" charset="0"/>
            <a:cs typeface="Arial" panose="020B0604020202020204" pitchFamily="34" charset="0"/>
          </a:endParaRPr>
        </a:p>
      </dsp:txBody>
      <dsp:txXfrm>
        <a:off x="21186" y="3841165"/>
        <a:ext cx="2781377" cy="2635834"/>
      </dsp:txXfrm>
    </dsp:sp>
    <dsp:sp modelId="{F3C108AB-4805-4C25-9FFD-1BAB5384AC3C}">
      <dsp:nvSpPr>
        <dsp:cNvPr id="0" name=""/>
        <dsp:cNvSpPr/>
      </dsp:nvSpPr>
      <dsp:spPr>
        <a:xfrm>
          <a:off x="3039607" y="2702265"/>
          <a:ext cx="8494082" cy="795527"/>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s-ES" sz="3200" kern="1200" dirty="0">
              <a:solidFill>
                <a:schemeClr val="tx1"/>
              </a:solidFill>
              <a:latin typeface="Arial" panose="020B0604020202020204" pitchFamily="34" charset="0"/>
              <a:cs typeface="Arial" panose="020B0604020202020204" pitchFamily="34" charset="0"/>
            </a:rPr>
            <a:t>Tipo II</a:t>
          </a:r>
        </a:p>
      </dsp:txBody>
      <dsp:txXfrm>
        <a:off x="3039607" y="2702265"/>
        <a:ext cx="8494082" cy="795527"/>
      </dsp:txXfrm>
    </dsp:sp>
    <dsp:sp modelId="{09D860B7-3FF3-4DA8-9689-083F5D526F26}">
      <dsp:nvSpPr>
        <dsp:cNvPr id="0" name=""/>
        <dsp:cNvSpPr/>
      </dsp:nvSpPr>
      <dsp:spPr>
        <a:xfrm>
          <a:off x="1319148" y="1767233"/>
          <a:ext cx="8460950" cy="8077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tx1"/>
              </a:solidFill>
              <a:latin typeface="Arial" panose="020B0604020202020204" pitchFamily="34" charset="0"/>
              <a:cs typeface="Arial" panose="020B0604020202020204" pitchFamily="34" charset="0"/>
            </a:rPr>
            <a:t>Campo externo</a:t>
          </a:r>
        </a:p>
      </dsp:txBody>
      <dsp:txXfrm>
        <a:off x="1319148" y="1767233"/>
        <a:ext cx="8460950" cy="807738"/>
      </dsp:txXfrm>
    </dsp:sp>
    <dsp:sp modelId="{DC11B070-2CE5-4F9A-A79E-C044AD6DC96C}">
      <dsp:nvSpPr>
        <dsp:cNvPr id="0" name=""/>
        <dsp:cNvSpPr/>
      </dsp:nvSpPr>
      <dsp:spPr>
        <a:xfrm>
          <a:off x="3081581" y="3893687"/>
          <a:ext cx="2759722" cy="2583312"/>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a:solidFill>
                <a:schemeClr val="tx1"/>
              </a:solidFill>
              <a:latin typeface="Arial" panose="020B0604020202020204" pitchFamily="34" charset="0"/>
              <a:cs typeface="Arial" panose="020B0604020202020204" pitchFamily="34" charset="0"/>
            </a:rPr>
            <a:t>Campo débil </a:t>
          </a:r>
          <a:r>
            <a:rPr lang="es-ES" sz="1800" b="0" i="0" kern="1200" dirty="0">
              <a:solidFill>
                <a:schemeClr val="tx1"/>
              </a:solidFill>
              <a:latin typeface="Arial" panose="020B0604020202020204" pitchFamily="34" charset="0"/>
              <a:cs typeface="Arial" panose="020B0604020202020204" pitchFamily="34" charset="0"/>
            </a:rPr>
            <a:t>lo repele perfectamente</a:t>
          </a:r>
          <a:endParaRPr lang="es-ES" sz="1800" kern="1200" dirty="0">
            <a:solidFill>
              <a:schemeClr val="tx1"/>
            </a:solidFill>
            <a:latin typeface="Arial" panose="020B0604020202020204" pitchFamily="34" charset="0"/>
            <a:cs typeface="Arial" panose="020B0604020202020204" pitchFamily="34" charset="0"/>
          </a:endParaRPr>
        </a:p>
      </dsp:txBody>
      <dsp:txXfrm>
        <a:off x="3081581" y="3893687"/>
        <a:ext cx="2759722" cy="2583312"/>
      </dsp:txXfrm>
    </dsp:sp>
    <dsp:sp modelId="{13A76F87-85A4-4B31-9245-F5249A25220B}">
      <dsp:nvSpPr>
        <dsp:cNvPr id="0" name=""/>
        <dsp:cNvSpPr/>
      </dsp:nvSpPr>
      <dsp:spPr>
        <a:xfrm>
          <a:off x="5913111" y="3951245"/>
          <a:ext cx="2759722" cy="2525754"/>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ES" sz="1600" kern="1200" dirty="0">
              <a:solidFill>
                <a:schemeClr val="tx1"/>
              </a:solidFill>
            </a:rPr>
            <a:t> </a:t>
          </a:r>
          <a:r>
            <a:rPr lang="es-ES" sz="1800" b="0" i="0" kern="1200" dirty="0">
              <a:solidFill>
                <a:schemeClr val="tx1"/>
              </a:solidFill>
              <a:latin typeface="Arial" panose="020B0604020202020204" pitchFamily="34" charset="0"/>
              <a:cs typeface="Arial" panose="020B0604020202020204" pitchFamily="34" charset="0"/>
            </a:rPr>
            <a:t>Si  aumenta el campo, el sistema se vuelve inestable e introducir vórtices para disminuir su energía</a:t>
          </a:r>
          <a:endParaRPr lang="es-ES" sz="1800" kern="1200" dirty="0">
            <a:solidFill>
              <a:schemeClr val="tx1"/>
            </a:solidFill>
            <a:latin typeface="Arial" panose="020B0604020202020204" pitchFamily="34" charset="0"/>
            <a:cs typeface="Arial" panose="020B0604020202020204" pitchFamily="34" charset="0"/>
          </a:endParaRPr>
        </a:p>
      </dsp:txBody>
      <dsp:txXfrm>
        <a:off x="5913111" y="3951245"/>
        <a:ext cx="2759722" cy="2525754"/>
      </dsp:txXfrm>
    </dsp:sp>
    <dsp:sp modelId="{04B00337-AD85-4B3D-9F07-C2AF64670CE8}">
      <dsp:nvSpPr>
        <dsp:cNvPr id="0" name=""/>
        <dsp:cNvSpPr/>
      </dsp:nvSpPr>
      <dsp:spPr>
        <a:xfrm>
          <a:off x="8792192" y="3854118"/>
          <a:ext cx="2759722" cy="2621406"/>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b="0" i="0" kern="1200" dirty="0">
              <a:solidFill>
                <a:schemeClr val="tx1"/>
              </a:solidFill>
              <a:latin typeface="Arial" panose="020B0604020202020204" pitchFamily="34" charset="0"/>
              <a:cs typeface="Arial" panose="020B0604020202020204" pitchFamily="34" charset="0"/>
            </a:rPr>
            <a:t>Si el campo es muy intenso, el número de defectos es muy grande y el material deja de ser superconductor. Éste es el </a:t>
          </a:r>
          <a:r>
            <a:rPr lang="es-ES" sz="1800" b="1" i="0" kern="1200" dirty="0">
              <a:solidFill>
                <a:schemeClr val="tx1"/>
              </a:solidFill>
              <a:latin typeface="Arial" panose="020B0604020202020204" pitchFamily="34" charset="0"/>
              <a:cs typeface="Arial" panose="020B0604020202020204" pitchFamily="34" charset="0"/>
            </a:rPr>
            <a:t>campo crítico</a:t>
          </a:r>
          <a:r>
            <a:rPr lang="es-ES" sz="1800" b="0" i="0" kern="1200" dirty="0">
              <a:solidFill>
                <a:schemeClr val="tx1"/>
              </a:solidFill>
              <a:latin typeface="Arial" panose="020B0604020202020204" pitchFamily="34" charset="0"/>
              <a:cs typeface="Arial" panose="020B0604020202020204" pitchFamily="34" charset="0"/>
            </a:rPr>
            <a:t> que hace que un material deje de ser superconductor</a:t>
          </a:r>
          <a:r>
            <a:rPr lang="es-ES" sz="1600" b="0" i="0" kern="1200" dirty="0"/>
            <a:t>.</a:t>
          </a:r>
          <a:endParaRPr lang="es-ES" sz="1600" kern="1200" dirty="0"/>
        </a:p>
      </dsp:txBody>
      <dsp:txXfrm>
        <a:off x="8792192" y="3854118"/>
        <a:ext cx="2759722" cy="262140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1C410EB-53D2-4516-A257-AF5AA873CCE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 xmlns:a16="http://schemas.microsoft.com/office/drawing/2014/main" id="{5929266A-7B78-4FFC-B500-1C47061F89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 xmlns:a16="http://schemas.microsoft.com/office/drawing/2014/main" id="{F266BD64-8272-46E3-94EF-598FF3D55F8E}"/>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B0F0E600-6A07-4791-8FBB-D647B99777F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0E8F0946-1637-46DC-A017-E07A1CEA0065}"/>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2122010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576B4E3-A392-4897-A455-829EF7C18965}"/>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 xmlns:a16="http://schemas.microsoft.com/office/drawing/2014/main" id="{CEF3FB83-3780-41BC-8B7E-92A20DF453D9}"/>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F0454F9D-013B-4AC1-9FE6-1403E05E9576}"/>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C4AEA3A9-048F-43C1-B379-DC1D10C05B3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D5DD6F51-CA6F-49E7-8BBD-64EE9139C017}"/>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2843297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99229F5B-D98D-47A8-88D1-21857381FC8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 xmlns:a16="http://schemas.microsoft.com/office/drawing/2014/main" id="{5974F4C2-8FD3-4AD4-BA31-7B3497C063CF}"/>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BEC48ABA-FEF9-458E-BD46-321C43D1C132}"/>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4C927032-C5CA-47B2-A226-6DFFE9DF8C6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8FABBCA-85E1-4726-9D8C-3D48E2C1EE73}"/>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334013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44E1F03-3A3F-4089-846D-E737348173A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7B18C02A-9DD0-4A42-BD2A-F8543770D9B3}"/>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A7DD3D90-5FEC-49A3-B46D-83B2C717CF5E}"/>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A64230E0-3E1A-4C88-8D1E-16885F405FC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B2680499-9FDF-47C9-B23A-9E8F8C45B060}"/>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30428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6BCE435-D48D-48C2-B6F9-C7E8DE22A9B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1EB0E795-6539-4F80-8C88-7FDF9834C6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 xmlns:a16="http://schemas.microsoft.com/office/drawing/2014/main" id="{A62CB6B4-A49A-449E-A40C-43BD0E0753DD}"/>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70D9D499-3BCE-491C-98CC-D021355D4B1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4CCC099E-B30E-4941-BB6B-89750B234DF3}"/>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91864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1E44C14-8A71-4978-978C-69801C0648A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F171D658-B69B-455A-A1A7-5F3C564CC30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 xmlns:a16="http://schemas.microsoft.com/office/drawing/2014/main" id="{4A46FCAA-79F3-4AB2-BFAF-50FF00137D8E}"/>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 xmlns:a16="http://schemas.microsoft.com/office/drawing/2014/main" id="{66BBF03B-AF27-408A-85A6-E1B852D1B7E8}"/>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6" name="Marcador de pie de página 5">
            <a:extLst>
              <a:ext uri="{FF2B5EF4-FFF2-40B4-BE49-F238E27FC236}">
                <a16:creationId xmlns="" xmlns:a16="http://schemas.microsoft.com/office/drawing/2014/main" id="{4F14C0E6-F0B5-4745-952B-AFDD5B71EFD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4F9DF671-253C-4AD6-8DE9-C8002917C9B9}"/>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2407222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9C5F72E-6998-4E8D-A69D-CF12DCE6011D}"/>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43C7D6C9-69D8-4224-9DAD-96D89971DB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 xmlns:a16="http://schemas.microsoft.com/office/drawing/2014/main" id="{594B6FDE-3CBB-4A59-AF62-871C660C22C0}"/>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 xmlns:a16="http://schemas.microsoft.com/office/drawing/2014/main" id="{863ABC26-EA57-4442-B0EC-4AE22CD786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 xmlns:a16="http://schemas.microsoft.com/office/drawing/2014/main" id="{CE5A2248-79E4-439D-82FB-17AF07C770AF}"/>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 xmlns:a16="http://schemas.microsoft.com/office/drawing/2014/main" id="{8B24F0B2-580E-4102-A99A-DF55EEA03658}"/>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8" name="Marcador de pie de página 7">
            <a:extLst>
              <a:ext uri="{FF2B5EF4-FFF2-40B4-BE49-F238E27FC236}">
                <a16:creationId xmlns="" xmlns:a16="http://schemas.microsoft.com/office/drawing/2014/main" id="{C5EA2966-7F87-4D95-8E11-4CFE8A3F4483}"/>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 xmlns:a16="http://schemas.microsoft.com/office/drawing/2014/main" id="{FBCA42DA-0ADE-4D49-8792-1BD349DA7BEF}"/>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289262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E4814F4-C6A0-4C53-AEB2-A702EC13625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 xmlns:a16="http://schemas.microsoft.com/office/drawing/2014/main" id="{DFD7BA30-A8D8-4D4B-A94E-E7DB566BE4AB}"/>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4" name="Marcador de pie de página 3">
            <a:extLst>
              <a:ext uri="{FF2B5EF4-FFF2-40B4-BE49-F238E27FC236}">
                <a16:creationId xmlns="" xmlns:a16="http://schemas.microsoft.com/office/drawing/2014/main" id="{4C49317C-6BC9-4A0F-8B80-084033A8F71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2E541280-9C47-4C11-99A7-CAB090C1DC2B}"/>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298799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8C363769-6C63-4468-9D75-EB1536EA697A}"/>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3" name="Marcador de pie de página 2">
            <a:extLst>
              <a:ext uri="{FF2B5EF4-FFF2-40B4-BE49-F238E27FC236}">
                <a16:creationId xmlns="" xmlns:a16="http://schemas.microsoft.com/office/drawing/2014/main" id="{F825EC72-D0F3-4C7E-8775-98E64D592E6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 xmlns:a16="http://schemas.microsoft.com/office/drawing/2014/main" id="{1174B63E-4485-4099-A55E-AFA5C99E355B}"/>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41236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5A7824-D194-4E87-B452-E42713CB194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8779E56B-119F-4758-BF1C-48B30561A3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 xmlns:a16="http://schemas.microsoft.com/office/drawing/2014/main" id="{9EF48EC0-3B04-4CF2-99F7-209D5C9BB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A8B40053-C2F6-4B9B-93CE-581E02C943F4}"/>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6" name="Marcador de pie de página 5">
            <a:extLst>
              <a:ext uri="{FF2B5EF4-FFF2-40B4-BE49-F238E27FC236}">
                <a16:creationId xmlns="" xmlns:a16="http://schemas.microsoft.com/office/drawing/2014/main" id="{695A17EC-CE90-45A2-A4E5-29B70E65DFE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B960A9C8-DA8B-4EF9-8054-B0CC766802EB}"/>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1339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3C8218E-EB45-4AE4-B266-5C5D0B03D81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 xmlns:a16="http://schemas.microsoft.com/office/drawing/2014/main" id="{D209D1E0-0253-40D7-97C6-D2DAFAFB96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 xmlns:a16="http://schemas.microsoft.com/office/drawing/2014/main" id="{9D04ABD2-3964-4254-A578-359D01337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3C2D8E57-D384-45AA-894C-0ECDF6551C02}"/>
              </a:ext>
            </a:extLst>
          </p:cNvPr>
          <p:cNvSpPr>
            <a:spLocks noGrp="1"/>
          </p:cNvSpPr>
          <p:nvPr>
            <p:ph type="dt" sz="half" idx="10"/>
          </p:nvPr>
        </p:nvSpPr>
        <p:spPr/>
        <p:txBody>
          <a:bodyPr/>
          <a:lstStyle/>
          <a:p>
            <a:fld id="{4FF5B4FC-3EEB-4F48-99C5-9F94DACFF084}" type="datetimeFigureOut">
              <a:rPr lang="es-ES" smtClean="0"/>
              <a:pPr/>
              <a:t>26/05/2019</a:t>
            </a:fld>
            <a:endParaRPr lang="es-ES"/>
          </a:p>
        </p:txBody>
      </p:sp>
      <p:sp>
        <p:nvSpPr>
          <p:cNvPr id="6" name="Marcador de pie de página 5">
            <a:extLst>
              <a:ext uri="{FF2B5EF4-FFF2-40B4-BE49-F238E27FC236}">
                <a16:creationId xmlns="" xmlns:a16="http://schemas.microsoft.com/office/drawing/2014/main" id="{476882E5-7ED1-4C4C-AA56-78992C9B838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D2999AEC-6AAD-4F22-B8EC-D89ABCBB5796}"/>
              </a:ext>
            </a:extLst>
          </p:cNvPr>
          <p:cNvSpPr>
            <a:spLocks noGrp="1"/>
          </p:cNvSpPr>
          <p:nvPr>
            <p:ph type="sldNum" sz="quarter" idx="12"/>
          </p:nvPr>
        </p:nvSpPr>
        <p:spPr/>
        <p:txBody>
          <a:body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326010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46A72144-15DF-4C8B-9F15-F47D84C75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283D2784-3F01-4FC4-ADFB-94AE1786CE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23C1CAE5-8794-4E77-85F6-69184C003D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F5B4FC-3EEB-4F48-99C5-9F94DACFF084}" type="datetimeFigureOut">
              <a:rPr lang="es-ES" smtClean="0"/>
              <a:pPr/>
              <a:t>26/05/2019</a:t>
            </a:fld>
            <a:endParaRPr lang="es-ES"/>
          </a:p>
        </p:txBody>
      </p:sp>
      <p:sp>
        <p:nvSpPr>
          <p:cNvPr id="5" name="Marcador de pie de página 4">
            <a:extLst>
              <a:ext uri="{FF2B5EF4-FFF2-40B4-BE49-F238E27FC236}">
                <a16:creationId xmlns="" xmlns:a16="http://schemas.microsoft.com/office/drawing/2014/main" id="{C7C5C892-C540-4FD3-9D35-CDBF6DC6D6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 xmlns:a16="http://schemas.microsoft.com/office/drawing/2014/main" id="{92FE1ADB-1D55-475B-9D1C-1B30CDA16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6BD209-DCD5-4737-B4A5-E90A7A798070}" type="slidenum">
              <a:rPr lang="es-ES" smtClean="0"/>
              <a:pPr/>
              <a:t>‹Nº›</a:t>
            </a:fld>
            <a:endParaRPr lang="es-ES"/>
          </a:p>
        </p:txBody>
      </p:sp>
    </p:spTree>
    <p:extLst>
      <p:ext uri="{BB962C8B-B14F-4D97-AF65-F5344CB8AC3E}">
        <p14:creationId xmlns="" xmlns:p14="http://schemas.microsoft.com/office/powerpoint/2010/main" val="480426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diagramLayout" Target="../diagrams/layout2.xml"/><Relationship Id="rId7" Type="http://schemas.openxmlformats.org/officeDocument/2006/relationships/diagramLayout" Target="../diagrams/layout2.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diagramColors" Target="../diagrams/colors2.xml"/><Relationship Id="rId10" Type="http://schemas.microsoft.com/office/2007/relationships/diagramDrawing" Target="../diagrams/drawing2.xml"/><Relationship Id="rId4" Type="http://schemas.openxmlformats.org/officeDocument/2006/relationships/diagramQuickStyle" Target="../diagrams/quickStyle2.xml"/><Relationship Id="rId9" Type="http://schemas.openxmlformats.org/officeDocument/2006/relationships/diagramColors" Target="../diagrams/colors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698231C-717F-450A-813C-AC4775EBDB78}"/>
              </a:ext>
            </a:extLst>
          </p:cNvPr>
          <p:cNvSpPr>
            <a:spLocks noGrp="1"/>
          </p:cNvSpPr>
          <p:nvPr>
            <p:ph type="title"/>
          </p:nvPr>
        </p:nvSpPr>
        <p:spPr>
          <a:xfrm>
            <a:off x="3502428" y="228598"/>
            <a:ext cx="6296891" cy="429491"/>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Transferencia de spin</a:t>
            </a:r>
          </a:p>
        </p:txBody>
      </p:sp>
      <p:sp>
        <p:nvSpPr>
          <p:cNvPr id="3" name="Marcador de contenido 2">
            <a:extLst>
              <a:ext uri="{FF2B5EF4-FFF2-40B4-BE49-F238E27FC236}">
                <a16:creationId xmlns="" xmlns:a16="http://schemas.microsoft.com/office/drawing/2014/main" id="{0702D549-4CB5-46CE-9B58-CE10F1632B16}"/>
              </a:ext>
            </a:extLst>
          </p:cNvPr>
          <p:cNvSpPr>
            <a:spLocks noGrp="1"/>
          </p:cNvSpPr>
          <p:nvPr>
            <p:ph idx="1"/>
          </p:nvPr>
        </p:nvSpPr>
        <p:spPr>
          <a:xfrm>
            <a:off x="166256" y="800100"/>
            <a:ext cx="11610108" cy="2628899"/>
          </a:xfrm>
        </p:spPr>
        <p:txBody>
          <a:bodyPr>
            <a:normAutofit fontScale="77500" lnSpcReduction="20000"/>
          </a:bodyPr>
          <a:lstStyle/>
          <a:p>
            <a:pPr marL="0" indent="0" algn="just">
              <a:lnSpc>
                <a:spcPct val="110000"/>
              </a:lnSpc>
              <a:buNone/>
            </a:pPr>
            <a:r>
              <a:rPr lang="es-ES" sz="2600" dirty="0">
                <a:latin typeface="Arial" panose="020B0604020202020204" pitchFamily="34" charset="0"/>
                <a:cs typeface="Arial" panose="020B0604020202020204" pitchFamily="34" charset="0"/>
              </a:rPr>
              <a:t>Como fue comentado, son dos las posibles acciones de la corriente de spin: </a:t>
            </a:r>
          </a:p>
          <a:p>
            <a:pPr marL="514350" indent="-514350" algn="just">
              <a:lnSpc>
                <a:spcPct val="110000"/>
              </a:lnSpc>
              <a:buFont typeface="+mj-lt"/>
              <a:buAutoNum type="arabicPeriod"/>
            </a:pPr>
            <a:r>
              <a:rPr lang="es-ES" sz="2600" dirty="0">
                <a:latin typeface="Arial" panose="020B0604020202020204" pitchFamily="34" charset="0"/>
                <a:cs typeface="Arial" panose="020B0604020202020204" pitchFamily="34" charset="0"/>
              </a:rPr>
              <a:t>una importante corriente puede, en principio, generar un torque  lo suficientemente grande como para cambiar la dirección de magnetización del material que está atravesando.</a:t>
            </a:r>
          </a:p>
          <a:p>
            <a:pPr marL="514350" indent="-514350" algn="just">
              <a:lnSpc>
                <a:spcPct val="110000"/>
              </a:lnSpc>
              <a:buFont typeface="+mj-lt"/>
              <a:buAutoNum type="arabicPeriod"/>
            </a:pPr>
            <a:r>
              <a:rPr lang="es-ES" sz="2600" dirty="0">
                <a:latin typeface="Arial" panose="020B0604020202020204" pitchFamily="34" charset="0"/>
                <a:cs typeface="Arial" panose="020B0604020202020204" pitchFamily="34" charset="0"/>
              </a:rPr>
              <a:t>la teoría muestra que, en ciertas situaciones, el par de transferencia de spin puede provocar que la magnetización de una capa ferromagnética gire alrededor, precesión, a una frecuencia controlada por la corriente. Esta técnica hace posible los osciladores en el orden de los gigahercios con una amplia gama de usos electrónicos</a:t>
            </a:r>
            <a:r>
              <a:rPr lang="es-ES" dirty="0">
                <a:latin typeface="Arial" panose="020B0604020202020204" pitchFamily="34" charset="0"/>
                <a:cs typeface="Arial" panose="020B0604020202020204" pitchFamily="34" charset="0"/>
              </a:rPr>
              <a:t>.</a:t>
            </a:r>
            <a:br>
              <a:rPr lang="es-ES" dirty="0">
                <a:latin typeface="Arial" panose="020B0604020202020204" pitchFamily="34" charset="0"/>
                <a:cs typeface="Arial" panose="020B0604020202020204" pitchFamily="34" charset="0"/>
              </a:rPr>
            </a:br>
            <a:endParaRPr lang="es-ES"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 xmlns:a16="http://schemas.microsoft.com/office/drawing/2014/main" id="{1089A59C-77F4-4786-9AAC-A3864314C00D}"/>
              </a:ext>
            </a:extLst>
          </p:cNvPr>
          <p:cNvPicPr>
            <a:picLocks noChangeAspect="1"/>
          </p:cNvPicPr>
          <p:nvPr/>
        </p:nvPicPr>
        <p:blipFill>
          <a:blip r:embed="rId2" cstate="print"/>
          <a:stretch>
            <a:fillRect/>
          </a:stretch>
        </p:blipFill>
        <p:spPr>
          <a:xfrm>
            <a:off x="5371042" y="3429001"/>
            <a:ext cx="6820958" cy="3200400"/>
          </a:xfrm>
          <a:prstGeom prst="rect">
            <a:avLst/>
          </a:prstGeom>
        </p:spPr>
      </p:pic>
      <mc:AlternateContent xmlns:mc="http://schemas.openxmlformats.org/markup-compatibility/2006">
        <mc:Choice xmlns="" xmlns:a14="http://schemas.microsoft.com/office/drawing/2010/main" Requires="a14">
          <p:sp>
            <p:nvSpPr>
              <p:cNvPr id="5" name="CuadroTexto 4">
                <a:extLst>
                  <a:ext uri="{FF2B5EF4-FFF2-40B4-BE49-F238E27FC236}">
                    <a16:creationId xmlns:a16="http://schemas.microsoft.com/office/drawing/2014/main" id="{FBCD363D-DE59-4FA7-A76F-B284B0C0A274}"/>
                  </a:ext>
                </a:extLst>
              </p:cNvPr>
              <p:cNvSpPr txBox="1"/>
              <p:nvPr/>
            </p:nvSpPr>
            <p:spPr>
              <a:xfrm>
                <a:off x="166256" y="3148568"/>
                <a:ext cx="5204786" cy="341632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Considere el esquema de la figura donde la capa fija tiene su magnetización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𝑀</m:t>
                        </m:r>
                      </m:e>
                      <m:sub>
                        <m:r>
                          <a:rPr lang="es-ES" b="0" i="1" smtClean="0">
                            <a:latin typeface="Cambria Math" panose="02040503050406030204" pitchFamily="18" charset="0"/>
                          </a:rPr>
                          <m:t>1 </m:t>
                        </m:r>
                      </m:sub>
                    </m:sSub>
                  </m:oMath>
                </a14:m>
                <a:r>
                  <a:rPr lang="es-ES" dirty="0">
                    <a:latin typeface="Arial" panose="020B0604020202020204" pitchFamily="34" charset="0"/>
                    <a:cs typeface="Arial" panose="020B0604020202020204" pitchFamily="34" charset="0"/>
                  </a:rPr>
                  <a:t>permanente y la capa libre tiene una dirección de magnetización  arbitraria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b="0" i="1" smtClean="0">
                            <a:latin typeface="Cambria Math" panose="02040503050406030204" pitchFamily="18" charset="0"/>
                          </a:rPr>
                          <m:t>2</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 Una corriente eléctrica no polarizada que pasa de izquierda a derecha se polarizaría después de pasar por capa libre</a:t>
                </a:r>
                <a14:m>
                  <m:oMath xmlns:m="http://schemas.openxmlformats.org/officeDocument/2006/math">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A medida que se inyectan en la capa libre, los spin  de electrones se realinean hacia la dirección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b="0" i="1" smtClean="0">
                            <a:latin typeface="Cambria Math" panose="02040503050406030204" pitchFamily="18" charset="0"/>
                          </a:rPr>
                          <m:t>2</m:t>
                        </m:r>
                        <m:r>
                          <a:rPr lang="es-ES" i="1">
                            <a:latin typeface="Cambria Math" panose="02040503050406030204" pitchFamily="18" charset="0"/>
                          </a:rPr>
                          <m:t> </m:t>
                        </m:r>
                      </m:sub>
                    </m:sSub>
                  </m:oMath>
                </a14:m>
                <a:r>
                  <a:rPr lang="es-ES" dirty="0">
                    <a:latin typeface="Arial" panose="020B0604020202020204" pitchFamily="34" charset="0"/>
                    <a:cs typeface="Arial" panose="020B0604020202020204" pitchFamily="34" charset="0"/>
                  </a:rPr>
                  <a:t>. Sin embargo, debido a la conservación del momento angular, el impulso de los spin también se transfiere 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2 </m:t>
                        </m:r>
                      </m:sub>
                    </m:sSub>
                  </m:oMath>
                </a14:m>
                <a:r>
                  <a:rPr lang="es-ES" dirty="0">
                    <a:latin typeface="Arial" panose="020B0604020202020204" pitchFamily="34" charset="0"/>
                    <a:cs typeface="Arial" panose="020B0604020202020204" pitchFamily="34" charset="0"/>
                  </a:rPr>
                  <a:t>. Por lo tanto, la magnetización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2 </m:t>
                        </m:r>
                      </m:sub>
                    </m:sSub>
                  </m:oMath>
                </a14:m>
                <a:r>
                  <a:rPr lang="es-ES" dirty="0">
                    <a:latin typeface="Arial" panose="020B0604020202020204" pitchFamily="34" charset="0"/>
                    <a:cs typeface="Arial" panose="020B0604020202020204" pitchFamily="34" charset="0"/>
                  </a:rPr>
                  <a:t> siente un par con la misma dirección de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𝑀</m:t>
                        </m:r>
                      </m:e>
                      <m:sub>
                        <m:r>
                          <a:rPr lang="es-ES" i="1">
                            <a:latin typeface="Cambria Math" panose="02040503050406030204" pitchFamily="18" charset="0"/>
                          </a:rPr>
                          <m:t>1 </m:t>
                        </m:r>
                      </m:sub>
                    </m:sSub>
                  </m:oMath>
                </a14:m>
                <a:r>
                  <a:rPr lang="es-ES" dirty="0">
                    <a:latin typeface="Arial" panose="020B0604020202020204" pitchFamily="34" charset="0"/>
                    <a:cs typeface="Arial" panose="020B0604020202020204" pitchFamily="34" charset="0"/>
                  </a:rPr>
                  <a:t>.</a:t>
                </a:r>
              </a:p>
            </p:txBody>
          </p:sp>
        </mc:Choice>
        <mc:Fallback>
          <p:sp>
            <p:nvSpPr>
              <p:cNvPr id="5" name="CuadroTexto 4">
                <a:extLst>
                  <a:ext uri="{FF2B5EF4-FFF2-40B4-BE49-F238E27FC236}">
                    <a16:creationId xmlns:a14="http://schemas.microsoft.com/office/drawing/2010/main" xmlns="" xmlns:a16="http://schemas.microsoft.com/office/drawing/2014/main" id="{FBCD363D-DE59-4FA7-A76F-B284B0C0A274}"/>
                  </a:ext>
                </a:extLst>
              </p:cNvPr>
              <p:cNvSpPr txBox="1">
                <a:spLocks noRot="1" noChangeAspect="1" noMove="1" noResize="1" noEditPoints="1" noAdjustHandles="1" noChangeArrowheads="1" noChangeShapeType="1" noTextEdit="1"/>
              </p:cNvSpPr>
              <p:nvPr/>
            </p:nvSpPr>
            <p:spPr>
              <a:xfrm>
                <a:off x="166256" y="3148568"/>
                <a:ext cx="5204786" cy="3416320"/>
              </a:xfrm>
              <a:prstGeom prst="rect">
                <a:avLst/>
              </a:prstGeom>
              <a:blipFill>
                <a:blip r:embed="rId3" cstate="print"/>
                <a:stretch>
                  <a:fillRect l="-937" t="-891" r="-1054" b="-1783"/>
                </a:stretch>
              </a:blipFill>
            </p:spPr>
            <p:txBody>
              <a:bodyPr/>
              <a:lstStyle/>
              <a:p>
                <a:r>
                  <a:rPr lang="es-ES">
                    <a:noFill/>
                  </a:rPr>
                  <a:t> </a:t>
                </a:r>
              </a:p>
            </p:txBody>
          </p:sp>
        </mc:Fallback>
      </mc:AlternateContent>
    </p:spTree>
    <p:extLst>
      <p:ext uri="{BB962C8B-B14F-4D97-AF65-F5344CB8AC3E}">
        <p14:creationId xmlns="" xmlns:p14="http://schemas.microsoft.com/office/powerpoint/2010/main" val="3470895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D21AAE5-3CDA-4680-B8FC-427FC9CC76B0}"/>
              </a:ext>
            </a:extLst>
          </p:cNvPr>
          <p:cNvSpPr>
            <a:spLocks noGrp="1"/>
          </p:cNvSpPr>
          <p:nvPr>
            <p:ph type="title"/>
          </p:nvPr>
        </p:nvSpPr>
        <p:spPr>
          <a:xfrm>
            <a:off x="7691418" y="375603"/>
            <a:ext cx="4171666" cy="386398"/>
          </a:xfrm>
        </p:spPr>
        <p:txBody>
          <a:bodyPr>
            <a:normAutofit fontScale="90000"/>
          </a:bodyPr>
          <a:lstStyle/>
          <a:p>
            <a:r>
              <a:rPr lang="es-ES" dirty="0"/>
              <a:t> </a:t>
            </a:r>
            <a:r>
              <a:rPr lang="es-ES" sz="3100" b="1" dirty="0">
                <a:solidFill>
                  <a:srgbClr val="FF0000"/>
                </a:solidFill>
                <a:latin typeface="Arial" panose="020B0604020202020204" pitchFamily="34" charset="0"/>
                <a:cs typeface="Arial" panose="020B0604020202020204" pitchFamily="34" charset="0"/>
              </a:rPr>
              <a:t>Propiedades de la superconductividad</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24AC2920-16B5-4CAD-9F80-E39799D1446C}"/>
                  </a:ext>
                </a:extLst>
              </p:cNvPr>
              <p:cNvSpPr>
                <a:spLocks noGrp="1"/>
              </p:cNvSpPr>
              <p:nvPr>
                <p:ph idx="1"/>
              </p:nvPr>
            </p:nvSpPr>
            <p:spPr>
              <a:xfrm>
                <a:off x="167640" y="167640"/>
                <a:ext cx="7275844" cy="6558598"/>
              </a:xfrm>
            </p:spPr>
            <p:txBody>
              <a:bodyPr>
                <a:noAutofit/>
              </a:bodyPr>
              <a:lstStyle/>
              <a:p>
                <a:pPr algn="just">
                  <a:lnSpc>
                    <a:spcPct val="100000"/>
                  </a:lnSpc>
                  <a:buFont typeface="Courier New" panose="02070309020205020404" pitchFamily="49" charset="0"/>
                  <a:buChar char="o"/>
                </a:pPr>
                <a:r>
                  <a:rPr lang="es-ES" sz="1500" dirty="0">
                    <a:latin typeface="Arial" panose="020B0604020202020204" pitchFamily="34" charset="0"/>
                    <a:cs typeface="Arial" panose="020B0604020202020204" pitchFamily="34" charset="0"/>
                  </a:rPr>
                  <a:t>Se vio que cantidades importantes de impurezas en una sustancia no modificaban la temperatura critica, como vemos en el esquema.</a:t>
                </a:r>
              </a:p>
              <a:p>
                <a:pPr algn="just">
                  <a:lnSpc>
                    <a:spcPct val="100000"/>
                  </a:lnSpc>
                  <a:buFont typeface="Courier New" panose="02070309020205020404" pitchFamily="49" charset="0"/>
                  <a:buChar char="o"/>
                </a:pPr>
                <a:r>
                  <a:rPr lang="es-ES" sz="1500" dirty="0">
                    <a:latin typeface="Arial" panose="020B0604020202020204" pitchFamily="34" charset="0"/>
                    <a:cs typeface="Arial" panose="020B0604020202020204" pitchFamily="34" charset="0"/>
                  </a:rPr>
                  <a:t>Podría pensarse que el paso a la superconductividad se debe algún cambio en la estructura cristalina del metal. Sin embargo distintos estudios dieron resultados negativos.</a:t>
                </a:r>
              </a:p>
              <a:p>
                <a:pPr algn="just">
                  <a:lnSpc>
                    <a:spcPct val="100000"/>
                  </a:lnSpc>
                  <a:buFont typeface="Courier New" panose="02070309020205020404" pitchFamily="49" charset="0"/>
                  <a:buChar char="o"/>
                </a:pPr>
                <a:r>
                  <a:rPr lang="es-ES" sz="1500" dirty="0">
                    <a:latin typeface="Arial" panose="020B0604020202020204" pitchFamily="34" charset="0"/>
                    <a:cs typeface="Arial" panose="020B0604020202020204" pitchFamily="34" charset="0"/>
                  </a:rPr>
                  <a:t>Se sabe que los electrones libres en un metal aportan al calor especifico. A temperatura ambiente este aporte es despreciable. Por el contrario a bajas temperaturas el color especifico debido a las vibraciones de la red decrece como </a:t>
                </a:r>
                <a14:m>
                  <m:oMath xmlns:m="http://schemas.openxmlformats.org/officeDocument/2006/math">
                    <m:sSup>
                      <m:sSupPr>
                        <m:ctrlPr>
                          <a:rPr lang="es-ES" sz="1500" i="1" smtClean="0">
                            <a:latin typeface="Cambria Math" panose="02040503050406030204" pitchFamily="18" charset="0"/>
                            <a:cs typeface="Arial" panose="020B0604020202020204" pitchFamily="34" charset="0"/>
                          </a:rPr>
                        </m:ctrlPr>
                      </m:sSupPr>
                      <m:e>
                        <m:r>
                          <a:rPr lang="es-ES" sz="1500" b="0" i="1" smtClean="0">
                            <a:latin typeface="Cambria Math" panose="02040503050406030204" pitchFamily="18" charset="0"/>
                            <a:cs typeface="Arial" panose="020B0604020202020204" pitchFamily="34" charset="0"/>
                          </a:rPr>
                          <m:t>𝑇</m:t>
                        </m:r>
                      </m:e>
                      <m:sup>
                        <m:r>
                          <a:rPr lang="es-ES" sz="1500" b="0" i="1" smtClean="0">
                            <a:latin typeface="Cambria Math" panose="02040503050406030204" pitchFamily="18" charset="0"/>
                            <a:cs typeface="Arial" panose="020B0604020202020204" pitchFamily="34" charset="0"/>
                          </a:rPr>
                          <m:t>3</m:t>
                        </m:r>
                      </m:sup>
                    </m:sSup>
                  </m:oMath>
                </a14:m>
                <a:r>
                  <a:rPr lang="es-ES" sz="1500" dirty="0">
                    <a:latin typeface="Arial" panose="020B0604020202020204" pitchFamily="34" charset="0"/>
                    <a:cs typeface="Arial" panose="020B0604020202020204" pitchFamily="34" charset="0"/>
                  </a:rPr>
                  <a:t>, mientras que la debida al gas de electrones lo hace linealmente La dependencia del color especifico de un metal no superconductor en la zona de bajas temperaturas,  tiene la expresión siguiente </a:t>
                </a:r>
                <a:endParaRPr lang="es-ES" sz="1500" b="0" i="1" dirty="0">
                  <a:latin typeface="Cambria Math" panose="02040503050406030204" pitchFamily="18" charset="0"/>
                  <a:cs typeface="Arial" panose="020B0604020202020204" pitchFamily="34"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a:rPr lang="es-ES" sz="1500" b="0" i="1" smtClean="0">
                          <a:latin typeface="Cambria Math" panose="02040503050406030204" pitchFamily="18" charset="0"/>
                          <a:cs typeface="Arial" panose="020B0604020202020204" pitchFamily="34" charset="0"/>
                        </a:rPr>
                        <m:t>𝐶</m:t>
                      </m:r>
                      <m:r>
                        <a:rPr lang="es-ES" sz="1500" b="0" i="1" smtClean="0">
                          <a:latin typeface="Cambria Math" panose="02040503050406030204" pitchFamily="18" charset="0"/>
                          <a:cs typeface="Arial" panose="020B0604020202020204" pitchFamily="34" charset="0"/>
                        </a:rPr>
                        <m:t>=</m:t>
                      </m:r>
                      <m:r>
                        <a:rPr lang="es-ES" sz="1500" b="0" i="1" smtClean="0">
                          <a:latin typeface="Cambria Math" panose="02040503050406030204" pitchFamily="18" charset="0"/>
                          <a:cs typeface="Arial" panose="020B0604020202020204" pitchFamily="34" charset="0"/>
                        </a:rPr>
                        <m:t>𝐴</m:t>
                      </m:r>
                      <m:sSup>
                        <m:sSupPr>
                          <m:ctrlPr>
                            <a:rPr lang="es-ES" sz="1500" i="1">
                              <a:latin typeface="Cambria Math" panose="02040503050406030204" pitchFamily="18" charset="0"/>
                              <a:cs typeface="Arial" panose="020B0604020202020204" pitchFamily="34" charset="0"/>
                            </a:rPr>
                          </m:ctrlPr>
                        </m:sSupPr>
                        <m:e>
                          <m:r>
                            <a:rPr lang="es-ES" sz="1500" i="1">
                              <a:latin typeface="Cambria Math" panose="02040503050406030204" pitchFamily="18" charset="0"/>
                              <a:cs typeface="Arial" panose="020B0604020202020204" pitchFamily="34" charset="0"/>
                            </a:rPr>
                            <m:t>𝑇</m:t>
                          </m:r>
                        </m:e>
                        <m:sup>
                          <m:r>
                            <a:rPr lang="es-ES" sz="1500" i="1">
                              <a:latin typeface="Cambria Math" panose="02040503050406030204" pitchFamily="18" charset="0"/>
                              <a:cs typeface="Arial" panose="020B0604020202020204" pitchFamily="34" charset="0"/>
                            </a:rPr>
                            <m:t>3</m:t>
                          </m:r>
                        </m:sup>
                      </m:sSup>
                      <m:r>
                        <a:rPr lang="es-ES" sz="1500" b="0" i="0" smtClean="0">
                          <a:latin typeface="Cambria Math" panose="02040503050406030204" pitchFamily="18" charset="0"/>
                          <a:cs typeface="Arial" panose="020B0604020202020204" pitchFamily="34" charset="0"/>
                        </a:rPr>
                        <m:t>+</m:t>
                      </m:r>
                      <m:r>
                        <m:rPr>
                          <m:sty m:val="p"/>
                        </m:rPr>
                        <a:rPr lang="es-ES" sz="1500" b="0" i="0" smtClean="0">
                          <a:latin typeface="Cambria Math" panose="02040503050406030204" pitchFamily="18" charset="0"/>
                          <a:cs typeface="Arial" panose="020B0604020202020204" pitchFamily="34" charset="0"/>
                        </a:rPr>
                        <m:t>CT</m:t>
                      </m:r>
                    </m:oMath>
                  </m:oMathPara>
                </a14:m>
                <a:endParaRPr lang="es-ES" sz="1500" dirty="0">
                  <a:latin typeface="Arial" panose="020B0604020202020204" pitchFamily="34" charset="0"/>
                  <a:cs typeface="Arial" panose="020B0604020202020204" pitchFamily="34" charset="0"/>
                </a:endParaRPr>
              </a:p>
              <a:p>
                <a:pPr marL="265113" indent="0" algn="just">
                  <a:lnSpc>
                    <a:spcPct val="100000"/>
                  </a:lnSpc>
                  <a:buNone/>
                </a:pPr>
                <a:r>
                  <a:rPr lang="es-ES" sz="1500" dirty="0">
                    <a:latin typeface="Arial" panose="020B0604020202020204" pitchFamily="34" charset="0"/>
                    <a:cs typeface="Arial" panose="020B0604020202020204" pitchFamily="34" charset="0"/>
                  </a:rPr>
                  <a:t>el primer termino es debido a la red y el segundo a los electrones. El aporte de la estructura (vibración de la red) al color específicos en un superconductor sigue siendo el mismo, que en un material normal, esto indica que no hay calor latente durante la transformación. Significa que la transición a la superconductividad es una transformación de segundo orden, el color especifico no es discontinuo. Necesariamente los cambios se deben al calor especifico de los electrones que responde a la siguiente expresión</a:t>
                </a:r>
              </a:p>
              <a:p>
                <a:pPr marL="441325" indent="0" algn="ctr">
                  <a:lnSpc>
                    <a:spcPct val="100000"/>
                  </a:lnSpc>
                  <a:buNone/>
                </a:pPr>
                <a14:m>
                  <m:oMathPara xmlns:m="http://schemas.openxmlformats.org/officeDocument/2006/math">
                    <m:oMathParaPr>
                      <m:jc m:val="centerGroup"/>
                    </m:oMathParaPr>
                    <m:oMath xmlns:m="http://schemas.openxmlformats.org/officeDocument/2006/math">
                      <m:r>
                        <a:rPr lang="es-ES" sz="1500" i="1">
                          <a:latin typeface="Cambria Math" panose="02040503050406030204" pitchFamily="18" charset="0"/>
                          <a:cs typeface="Arial" panose="020B0604020202020204" pitchFamily="34" charset="0"/>
                        </a:rPr>
                        <m:t>𝐶</m:t>
                      </m:r>
                      <m:r>
                        <a:rPr lang="es-ES" sz="1500" i="1">
                          <a:latin typeface="Cambria Math" panose="02040503050406030204" pitchFamily="18" charset="0"/>
                          <a:cs typeface="Arial" panose="020B0604020202020204" pitchFamily="34" charset="0"/>
                        </a:rPr>
                        <m:t>=</m:t>
                      </m:r>
                      <m:r>
                        <a:rPr lang="es-ES" sz="1500" i="1">
                          <a:latin typeface="Cambria Math" panose="02040503050406030204" pitchFamily="18" charset="0"/>
                          <a:cs typeface="Arial" panose="020B0604020202020204" pitchFamily="34" charset="0"/>
                        </a:rPr>
                        <m:t>𝐴</m:t>
                      </m:r>
                      <m:sSup>
                        <m:sSupPr>
                          <m:ctrlPr>
                            <a:rPr lang="es-ES" sz="1500" i="1">
                              <a:latin typeface="Cambria Math" panose="02040503050406030204" pitchFamily="18" charset="0"/>
                              <a:cs typeface="Arial" panose="020B0604020202020204" pitchFamily="34" charset="0"/>
                            </a:rPr>
                          </m:ctrlPr>
                        </m:sSupPr>
                        <m:e>
                          <m:r>
                            <a:rPr lang="es-ES" sz="1500" i="1">
                              <a:latin typeface="Cambria Math" panose="02040503050406030204" pitchFamily="18" charset="0"/>
                              <a:cs typeface="Arial" panose="020B0604020202020204" pitchFamily="34" charset="0"/>
                            </a:rPr>
                            <m:t>𝑇</m:t>
                          </m:r>
                        </m:e>
                        <m:sup>
                          <m:r>
                            <a:rPr lang="es-ES" sz="1500" i="1">
                              <a:latin typeface="Cambria Math" panose="02040503050406030204" pitchFamily="18" charset="0"/>
                              <a:cs typeface="Arial" panose="020B0604020202020204" pitchFamily="34" charset="0"/>
                            </a:rPr>
                            <m:t>3</m:t>
                          </m:r>
                        </m:sup>
                      </m:sSup>
                      <m:r>
                        <a:rPr lang="es-ES" sz="1500" b="0" i="1" smtClean="0">
                          <a:latin typeface="Cambria Math" panose="02040503050406030204" pitchFamily="18" charset="0"/>
                          <a:cs typeface="Arial" panose="020B0604020202020204" pitchFamily="34" charset="0"/>
                        </a:rPr>
                        <m:t>+</m:t>
                      </m:r>
                      <m:r>
                        <a:rPr lang="es-ES" sz="1500" b="0" i="1" smtClean="0">
                          <a:latin typeface="Cambria Math" panose="02040503050406030204" pitchFamily="18" charset="0"/>
                          <a:cs typeface="Arial" panose="020B0604020202020204" pitchFamily="34" charset="0"/>
                        </a:rPr>
                        <m:t>𝐷</m:t>
                      </m:r>
                      <m:sSup>
                        <m:sSupPr>
                          <m:ctrlPr>
                            <a:rPr lang="es-ES" sz="1500" b="0" i="1" smtClean="0">
                              <a:latin typeface="Cambria Math" panose="02040503050406030204" pitchFamily="18" charset="0"/>
                              <a:cs typeface="Arial" panose="020B0604020202020204" pitchFamily="34" charset="0"/>
                            </a:rPr>
                          </m:ctrlPr>
                        </m:sSupPr>
                        <m:e>
                          <m:r>
                            <a:rPr lang="es-ES" sz="1500" b="0" i="1" smtClean="0">
                              <a:latin typeface="Cambria Math" panose="02040503050406030204" pitchFamily="18" charset="0"/>
                              <a:cs typeface="Arial" panose="020B0604020202020204" pitchFamily="34" charset="0"/>
                            </a:rPr>
                            <m:t>𝑒</m:t>
                          </m:r>
                        </m:e>
                        <m:sup>
                          <m:r>
                            <a:rPr lang="es-ES" sz="1500" b="0" i="1" smtClean="0">
                              <a:latin typeface="Cambria Math" panose="02040503050406030204" pitchFamily="18" charset="0"/>
                              <a:cs typeface="Arial" panose="020B0604020202020204" pitchFamily="34" charset="0"/>
                            </a:rPr>
                            <m:t>−</m:t>
                          </m:r>
                          <m:f>
                            <m:fPr>
                              <m:ctrlPr>
                                <a:rPr lang="es-ES" sz="1500" b="0" i="1" smtClean="0">
                                  <a:latin typeface="Cambria Math" panose="02040503050406030204" pitchFamily="18" charset="0"/>
                                  <a:cs typeface="Arial" panose="020B0604020202020204" pitchFamily="34" charset="0"/>
                                </a:rPr>
                              </m:ctrlPr>
                            </m:fPr>
                            <m:num>
                              <m:r>
                                <a:rPr lang="es-ES" sz="1500" b="0" i="1" smtClean="0">
                                  <a:latin typeface="Cambria Math" panose="02040503050406030204" pitchFamily="18" charset="0"/>
                                  <a:cs typeface="Arial" panose="020B0604020202020204" pitchFamily="34" charset="0"/>
                                </a:rPr>
                                <m:t>𝑏</m:t>
                              </m:r>
                            </m:num>
                            <m:den>
                              <m:r>
                                <a:rPr lang="es-ES" sz="1500" b="0" i="1" smtClean="0">
                                  <a:latin typeface="Cambria Math" panose="02040503050406030204" pitchFamily="18" charset="0"/>
                                  <a:cs typeface="Arial" panose="020B0604020202020204" pitchFamily="34" charset="0"/>
                                </a:rPr>
                                <m:t>𝑘𝑇</m:t>
                              </m:r>
                            </m:den>
                          </m:f>
                        </m:sup>
                      </m:sSup>
                    </m:oMath>
                  </m:oMathPara>
                </a14:m>
                <a:endParaRPr lang="es-ES" sz="1500" dirty="0">
                  <a:latin typeface="Arial" panose="020B0604020202020204" pitchFamily="34" charset="0"/>
                  <a:cs typeface="Arial" panose="020B0604020202020204" pitchFamily="34" charset="0"/>
                </a:endParaRPr>
              </a:p>
              <a:p>
                <a:pPr marL="285750" indent="-285750" algn="just">
                  <a:lnSpc>
                    <a:spcPct val="100000"/>
                  </a:lnSpc>
                  <a:buFont typeface="Courier New" panose="02070309020205020404" pitchFamily="49" charset="0"/>
                  <a:buChar char="o"/>
                </a:pPr>
                <a:r>
                  <a:rPr lang="es-ES" sz="1500" dirty="0">
                    <a:latin typeface="Arial" panose="020B0604020202020204" pitchFamily="34" charset="0"/>
                    <a:cs typeface="Arial" panose="020B0604020202020204" pitchFamily="34" charset="0"/>
                  </a:rPr>
                  <a:t>Probetas hechas con isotopos de un mismo elemento poseen temperaturas criticas diferentes. Este resultado muestra que si bien la estructura cristalina no se modifica al pasar al estado superconductor desempeña un papel importante en la variación  de las propiedades del  gas electrónico, (interacción de los electrones con las vibraciones de la red).</a:t>
                </a:r>
              </a:p>
              <a:p>
                <a:pPr marL="441325" indent="0" algn="ctr">
                  <a:lnSpc>
                    <a:spcPct val="100000"/>
                  </a:lnSpc>
                  <a:buNone/>
                </a:pPr>
                <a:r>
                  <a:rPr lang="es-ES" sz="1500"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4="http://schemas.microsoft.com/office/drawing/2010/main" xmlns="" xmlns:a16="http://schemas.microsoft.com/office/drawing/2014/main" id="{24AC2920-16B5-4CAD-9F80-E39799D1446C}"/>
                  </a:ext>
                </a:extLst>
              </p:cNvPr>
              <p:cNvSpPr>
                <a:spLocks noGrp="1" noRot="1" noChangeAspect="1" noMove="1" noResize="1" noEditPoints="1" noAdjustHandles="1" noChangeArrowheads="1" noChangeShapeType="1" noTextEdit="1"/>
              </p:cNvSpPr>
              <p:nvPr>
                <p:ph idx="1"/>
              </p:nvPr>
            </p:nvSpPr>
            <p:spPr>
              <a:xfrm>
                <a:off x="167640" y="167640"/>
                <a:ext cx="7275844" cy="6558598"/>
              </a:xfrm>
              <a:blipFill>
                <a:blip r:embed="rId2" cstate="print"/>
                <a:stretch>
                  <a:fillRect l="-251" t="-279" r="-335"/>
                </a:stretch>
              </a:blipFill>
            </p:spPr>
            <p:txBody>
              <a:bodyPr/>
              <a:lstStyle/>
              <a:p>
                <a:r>
                  <a:rPr lang="es-ES">
                    <a:noFill/>
                  </a:rPr>
                  <a:t> </a:t>
                </a:r>
              </a:p>
            </p:txBody>
          </p:sp>
        </mc:Fallback>
      </mc:AlternateContent>
      <p:pic>
        <p:nvPicPr>
          <p:cNvPr id="4" name="Marcador de contenido 10">
            <a:extLst>
              <a:ext uri="{FF2B5EF4-FFF2-40B4-BE49-F238E27FC236}">
                <a16:creationId xmlns="" xmlns:a16="http://schemas.microsoft.com/office/drawing/2014/main" id="{D26D8D18-AAD7-48DA-8BDC-57293EAED059}"/>
              </a:ext>
            </a:extLst>
          </p:cNvPr>
          <p:cNvPicPr>
            <a:picLocks noChangeAspect="1"/>
          </p:cNvPicPr>
          <p:nvPr/>
        </p:nvPicPr>
        <p:blipFill>
          <a:blip r:embed="rId3" cstate="print"/>
          <a:stretch>
            <a:fillRect/>
          </a:stretch>
        </p:blipFill>
        <p:spPr>
          <a:xfrm>
            <a:off x="7559040" y="1737359"/>
            <a:ext cx="4465319" cy="3817191"/>
          </a:xfrm>
          <a:prstGeom prst="rect">
            <a:avLst/>
          </a:prstGeom>
        </p:spPr>
      </p:pic>
    </p:spTree>
    <p:extLst>
      <p:ext uri="{BB962C8B-B14F-4D97-AF65-F5344CB8AC3E}">
        <p14:creationId xmlns="" xmlns:p14="http://schemas.microsoft.com/office/powerpoint/2010/main" val="393493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D03BC9E-96E3-416A-AE8F-7E407CD53EB0}"/>
              </a:ext>
            </a:extLst>
          </p:cNvPr>
          <p:cNvSpPr>
            <a:spLocks noGrp="1"/>
          </p:cNvSpPr>
          <p:nvPr>
            <p:ph type="title"/>
          </p:nvPr>
        </p:nvSpPr>
        <p:spPr>
          <a:xfrm>
            <a:off x="838200" y="152401"/>
            <a:ext cx="10515600" cy="528636"/>
          </a:xfrm>
        </p:spPr>
        <p:txBody>
          <a:bodyPr>
            <a:normAutofit fontScale="90000"/>
          </a:bodyPr>
          <a:lstStyle/>
          <a:p>
            <a:r>
              <a:rPr lang="es-ES" b="1" dirty="0">
                <a:solidFill>
                  <a:srgbClr val="FF0000"/>
                </a:solidFill>
                <a:latin typeface="Arial" panose="020B0604020202020204" pitchFamily="34" charset="0"/>
                <a:cs typeface="Arial" panose="020B0604020202020204" pitchFamily="34" charset="0"/>
              </a:rPr>
              <a:t>Propiedades de la superconductividad</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EA575060-10E8-4B6D-AD41-504F35C9A487}"/>
                  </a:ext>
                </a:extLst>
              </p:cNvPr>
              <p:cNvSpPr>
                <a:spLocks noGrp="1"/>
              </p:cNvSpPr>
              <p:nvPr>
                <p:ph idx="1"/>
              </p:nvPr>
            </p:nvSpPr>
            <p:spPr>
              <a:xfrm>
                <a:off x="158899" y="681037"/>
                <a:ext cx="6241901" cy="6024561"/>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Se observo que la temperatura de critica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depende de la masa isotópica </a:t>
                </a:r>
                <a14:m>
                  <m:oMath xmlns:m="http://schemas.openxmlformats.org/officeDocument/2006/math">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𝑀</m:t>
                    </m:r>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a través de la siguiente expresión</a:t>
                </a:r>
              </a:p>
              <a:p>
                <a:pPr marL="0" indent="0" algn="just">
                  <a:lnSpc>
                    <a:spcPct val="120000"/>
                  </a:lnSpc>
                  <a:buNone/>
                </a:pPr>
                <a14:m>
                  <m:oMathPara xmlns:m="http://schemas.openxmlformats.org/officeDocument/2006/math">
                    <m:oMathParaPr>
                      <m:jc m:val="centerGroup"/>
                    </m:oMathParaPr>
                    <m:oMath xmlns:m="http://schemas.openxmlformats.org/officeDocument/2006/math">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𝑀</m:t>
                          </m:r>
                        </m:e>
                        <m:sup>
                          <m:r>
                            <a:rPr lang="es-ES" i="1" smtClean="0">
                              <a:latin typeface="Cambria Math" panose="02040503050406030204" pitchFamily="18" charset="0"/>
                              <a:ea typeface="Cambria Math" panose="02040503050406030204" pitchFamily="18" charset="0"/>
                              <a:cs typeface="Arial" panose="020B0604020202020204" pitchFamily="34" charset="0"/>
                            </a:rPr>
                            <m:t>𝛼</m:t>
                          </m:r>
                        </m:sup>
                      </m:s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𝑐𝑜𝑛𝑠𝑡</m:t>
                      </m:r>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No habría ninguna razón para pensar que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dependa del número de neutrones del material, salvo por el hecho, que la vibraciones de la red si depende de la masa del núcleo atómico. </a:t>
                </a:r>
              </a:p>
              <a:p>
                <a:pPr marL="0" indent="0" algn="just">
                  <a:lnSpc>
                    <a:spcPct val="120000"/>
                  </a:lnSpc>
                  <a:buNone/>
                </a:pPr>
                <a:r>
                  <a:rPr lang="es-ES" dirty="0">
                    <a:latin typeface="Arial" panose="020B0604020202020204" pitchFamily="34" charset="0"/>
                    <a:cs typeface="Arial" panose="020B0604020202020204" pitchFamily="34" charset="0"/>
                  </a:rPr>
                  <a:t>El esquema que se observa  muestra la dependencia del calor específico con la temperatura, lo cual indica que estamos frente a una transformación de </a:t>
                </a:r>
                <a:r>
                  <a:rPr lang="es-ES" b="1" dirty="0">
                    <a:latin typeface="Arial" panose="020B0604020202020204" pitchFamily="34" charset="0"/>
                    <a:cs typeface="Arial" panose="020B0604020202020204" pitchFamily="34" charset="0"/>
                  </a:rPr>
                  <a:t>segundo orden</a:t>
                </a:r>
                <a:r>
                  <a:rPr lang="es-ES" dirty="0">
                    <a:latin typeface="Arial" panose="020B0604020202020204" pitchFamily="34" charset="0"/>
                    <a:cs typeface="Arial" panose="020B0604020202020204" pitchFamily="34" charset="0"/>
                  </a:rPr>
                  <a:t>.</a:t>
                </a:r>
              </a:p>
              <a:p>
                <a:pPr marL="0" indent="0" algn="just">
                  <a:lnSpc>
                    <a:spcPct val="120000"/>
                  </a:lnSpc>
                  <a:buNone/>
                </a:pPr>
                <a:r>
                  <a:rPr lang="es-ES" dirty="0">
                    <a:latin typeface="Arial" panose="020B0604020202020204" pitchFamily="34" charset="0"/>
                    <a:cs typeface="Arial" panose="020B0604020202020204" pitchFamily="34" charset="0"/>
                  </a:rPr>
                  <a:t>Se esperaba con la superconductividad poder crear campos magnéticos intensos sin disipación, pero se comprobó que campos magnéticos no muy intensos hacen desaparecer la superconductividad. El campo magnético al cual desaparece la superconductividad se lo llama campo critico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Luego se vio que existe una relación entre la temperatura critica y el campo critico,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𝑓</m:t>
                    </m:r>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𝑇</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En estados donde el campo es mayor que el critico no se logra superconductividad nunca.</a:t>
                </a:r>
              </a:p>
            </p:txBody>
          </p:sp>
        </mc:Choice>
        <mc:Fallback>
          <p:sp>
            <p:nvSpPr>
              <p:cNvPr id="3" name="Marcador de contenido 2">
                <a:extLst>
                  <a:ext uri="{FF2B5EF4-FFF2-40B4-BE49-F238E27FC236}">
                    <a16:creationId xmlns:a14="http://schemas.microsoft.com/office/drawing/2010/main" xmlns="" xmlns:a16="http://schemas.microsoft.com/office/drawing/2014/main" id="{EA575060-10E8-4B6D-AD41-504F35C9A487}"/>
                  </a:ext>
                </a:extLst>
              </p:cNvPr>
              <p:cNvSpPr>
                <a:spLocks noGrp="1" noRot="1" noChangeAspect="1" noMove="1" noResize="1" noEditPoints="1" noAdjustHandles="1" noChangeArrowheads="1" noChangeShapeType="1" noTextEdit="1"/>
              </p:cNvSpPr>
              <p:nvPr>
                <p:ph idx="1"/>
              </p:nvPr>
            </p:nvSpPr>
            <p:spPr>
              <a:xfrm>
                <a:off x="158899" y="681037"/>
                <a:ext cx="6241901" cy="6024561"/>
              </a:xfrm>
              <a:blipFill>
                <a:blip r:embed="rId2" cstate="print"/>
                <a:stretch>
                  <a:fillRect l="-781" t="-607" r="-879"/>
                </a:stretch>
              </a:blipFill>
            </p:spPr>
            <p:txBody>
              <a:bodyPr/>
              <a:lstStyle/>
              <a:p>
                <a:r>
                  <a:rPr lang="es-ES">
                    <a:noFill/>
                  </a:rPr>
                  <a:t> </a:t>
                </a:r>
              </a:p>
            </p:txBody>
          </p:sp>
        </mc:Fallback>
      </mc:AlternateContent>
      <p:pic>
        <p:nvPicPr>
          <p:cNvPr id="7" name="Imagen 6">
            <a:extLst>
              <a:ext uri="{FF2B5EF4-FFF2-40B4-BE49-F238E27FC236}">
                <a16:creationId xmlns="" xmlns:a16="http://schemas.microsoft.com/office/drawing/2014/main" id="{2C42126D-4C5E-4CB3-82FE-52A737FDF004}"/>
              </a:ext>
            </a:extLst>
          </p:cNvPr>
          <p:cNvPicPr>
            <a:picLocks noChangeAspect="1"/>
          </p:cNvPicPr>
          <p:nvPr/>
        </p:nvPicPr>
        <p:blipFill>
          <a:blip r:embed="rId3" cstate="print"/>
          <a:stretch>
            <a:fillRect/>
          </a:stretch>
        </p:blipFill>
        <p:spPr>
          <a:xfrm>
            <a:off x="6553200" y="1322704"/>
            <a:ext cx="5479901" cy="4651375"/>
          </a:xfrm>
          <a:prstGeom prst="rect">
            <a:avLst/>
          </a:prstGeom>
        </p:spPr>
      </p:pic>
    </p:spTree>
    <p:extLst>
      <p:ext uri="{BB962C8B-B14F-4D97-AF65-F5344CB8AC3E}">
        <p14:creationId xmlns="" xmlns:p14="http://schemas.microsoft.com/office/powerpoint/2010/main" val="232292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536DEE8-4DEA-4643-992D-609D3C9ABB2B}"/>
              </a:ext>
            </a:extLst>
          </p:cNvPr>
          <p:cNvSpPr>
            <a:spLocks noGrp="1"/>
          </p:cNvSpPr>
          <p:nvPr>
            <p:ph type="title"/>
          </p:nvPr>
        </p:nvSpPr>
        <p:spPr>
          <a:xfrm>
            <a:off x="838200" y="238442"/>
            <a:ext cx="10515600" cy="442595"/>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Propiedades de la superconductividad</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D43CE53F-A353-4A17-8DF6-2FE1EA605A26}"/>
                  </a:ext>
                </a:extLst>
              </p:cNvPr>
              <p:cNvSpPr>
                <a:spLocks noGrp="1"/>
              </p:cNvSpPr>
              <p:nvPr>
                <p:ph idx="1"/>
              </p:nvPr>
            </p:nvSpPr>
            <p:spPr>
              <a:xfrm>
                <a:off x="213360" y="838200"/>
                <a:ext cx="6924859" cy="6019800"/>
              </a:xfrm>
            </p:spPr>
            <p:txBody>
              <a:bodyPr>
                <a:normAutofit fontScale="70000" lnSpcReduction="20000"/>
              </a:bodyPr>
              <a:lstStyle/>
              <a:p>
                <a:pPr marL="0" indent="0" algn="just">
                  <a:lnSpc>
                    <a:spcPct val="110000"/>
                  </a:lnSpc>
                  <a:buNone/>
                </a:pPr>
                <a:r>
                  <a:rPr lang="es-ES" dirty="0">
                    <a:latin typeface="Arial" panose="020B0604020202020204" pitchFamily="34" charset="0"/>
                    <a:cs typeface="Arial" panose="020B0604020202020204" pitchFamily="34" charset="0"/>
                  </a:rPr>
                  <a:t>En el esquema de la figura se observa la variación del campo critico en función de la temperatura critica. Este grafico nos muestra que la transición de estado normal a superconductor  es reversible para un campo y temperatura dados, existe un estado de equilibrio único, que puede ser interpretada como una curva de transición de fase, por tanto puede ser aplicada la termodinámica. En ausencia de campo magnético vimos que la transición es de </a:t>
                </a:r>
                <a:r>
                  <a:rPr lang="es-ES" b="1" dirty="0">
                    <a:latin typeface="Arial" panose="020B0604020202020204" pitchFamily="34" charset="0"/>
                    <a:cs typeface="Arial" panose="020B0604020202020204" pitchFamily="34" charset="0"/>
                  </a:rPr>
                  <a:t>segundo orden</a:t>
                </a:r>
                <a:r>
                  <a:rPr lang="es-ES" dirty="0">
                    <a:latin typeface="Arial" panose="020B0604020202020204" pitchFamily="34" charset="0"/>
                    <a:cs typeface="Arial" panose="020B0604020202020204" pitchFamily="34" charset="0"/>
                  </a:rPr>
                  <a:t>. Cuando existe un campo magnético externo es de </a:t>
                </a:r>
                <a:r>
                  <a:rPr lang="es-ES" b="1" dirty="0">
                    <a:latin typeface="Arial" panose="020B0604020202020204" pitchFamily="34" charset="0"/>
                    <a:cs typeface="Arial" panose="020B0604020202020204" pitchFamily="34" charset="0"/>
                  </a:rPr>
                  <a:t>primer orden, </a:t>
                </a:r>
                <a:r>
                  <a:rPr lang="es-ES" dirty="0">
                    <a:latin typeface="Arial" panose="020B0604020202020204" pitchFamily="34" charset="0"/>
                    <a:cs typeface="Arial" panose="020B0604020202020204" pitchFamily="34" charset="0"/>
                  </a:rPr>
                  <a:t>(esto se vera ampliado cuando tratemos el color latente de la transformación). Observamos que la curva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i="1">
                        <a:latin typeface="Cambria Math" panose="02040503050406030204" pitchFamily="18" charset="0"/>
                      </a:rPr>
                      <m:t>=</m:t>
                    </m:r>
                    <m:r>
                      <a:rPr lang="es-ES" i="1">
                        <a:latin typeface="Cambria Math" panose="02040503050406030204" pitchFamily="18" charset="0"/>
                      </a:rPr>
                      <m:t>𝑓</m:t>
                    </m:r>
                    <m:d>
                      <m:dPr>
                        <m:ctrlPr>
                          <a:rPr lang="es-ES" i="1">
                            <a:latin typeface="Cambria Math" panose="02040503050406030204" pitchFamily="18" charset="0"/>
                          </a:rPr>
                        </m:ctrlPr>
                      </m:dPr>
                      <m:e>
                        <m:r>
                          <a:rPr lang="es-ES" b="0" i="1" smtClean="0">
                            <a:latin typeface="Cambria Math" panose="02040503050406030204" pitchFamily="18" charset="0"/>
                          </a:rPr>
                          <m:t>𝑇</m:t>
                        </m:r>
                      </m:e>
                    </m:d>
                  </m:oMath>
                </a14:m>
                <a:r>
                  <a:rPr lang="es-ES" dirty="0">
                    <a:latin typeface="Arial" panose="020B0604020202020204" pitchFamily="34" charset="0"/>
                    <a:cs typeface="Arial" panose="020B0604020202020204" pitchFamily="34" charset="0"/>
                  </a:rPr>
                  <a:t> divide al plano </a:t>
                </a:r>
                <a14:m>
                  <m:oMath xmlns:m="http://schemas.openxmlformats.org/officeDocument/2006/math">
                    <m:r>
                      <a:rPr lang="es-ES" b="0" i="1" smtClean="0">
                        <a:latin typeface="Cambria Math" panose="02040503050406030204" pitchFamily="18" charset="0"/>
                        <a:cs typeface="Arial" panose="020B0604020202020204" pitchFamily="34" charset="0"/>
                      </a:rPr>
                      <m:t>𝐻</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oMath>
                </a14:m>
                <a:r>
                  <a:rPr lang="es-ES" dirty="0">
                    <a:latin typeface="Arial" panose="020B0604020202020204" pitchFamily="34" charset="0"/>
                    <a:cs typeface="Arial" panose="020B0604020202020204" pitchFamily="34" charset="0"/>
                  </a:rPr>
                  <a:t> en dos regiones superconductor y normal, de manera similar a una curva de cambio de fase en un diagrama </a:t>
                </a:r>
                <a14:m>
                  <m:oMath xmlns:m="http://schemas.openxmlformats.org/officeDocument/2006/math">
                    <m:r>
                      <a:rPr lang="es-ES" b="0" i="1" smtClean="0">
                        <a:latin typeface="Cambria Math" panose="02040503050406030204" pitchFamily="18" charset="0"/>
                        <a:cs typeface="Arial" panose="020B0604020202020204" pitchFamily="34" charset="0"/>
                      </a:rPr>
                      <m:t>𝑝</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La mayoría de los superconductores cumplen con la siguiente expresión que nos da el campo critico en función de la temperatura </a:t>
                </a:r>
                <a:endParaRPr lang="es-ES" i="1" dirty="0">
                  <a:latin typeface="Cambria Math" panose="02040503050406030204" pitchFamily="18" charset="0"/>
                </a:endParaRPr>
              </a:p>
              <a:p>
                <a:pPr marL="0" indent="0" algn="ctr">
                  <a:lnSpc>
                    <a:spcPct val="110000"/>
                  </a:lnSpc>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i="1">
                        <a:latin typeface="Cambria Math" panose="02040503050406030204" pitchFamily="18" charset="0"/>
                      </a:rPr>
                      <m:t>=</m:t>
                    </m:r>
                    <m:r>
                      <a:rPr lang="es-ES" i="1">
                        <a:latin typeface="Cambria Math" panose="02040503050406030204" pitchFamily="18" charset="0"/>
                      </a:rPr>
                      <m:t>𝑓</m:t>
                    </m:r>
                    <m:d>
                      <m:dPr>
                        <m:ctrlPr>
                          <a:rPr lang="es-ES" i="1">
                            <a:latin typeface="Cambria Math" panose="02040503050406030204" pitchFamily="18" charset="0"/>
                          </a:rPr>
                        </m:ctrlPr>
                      </m:dPr>
                      <m:e>
                        <m:r>
                          <a:rPr lang="es-ES" b="0" i="1" smtClean="0">
                            <a:latin typeface="Cambria Math" panose="02040503050406030204" pitchFamily="18" charset="0"/>
                          </a:rPr>
                          <m:t>𝑇</m:t>
                        </m:r>
                      </m:e>
                    </m:d>
                    <m:r>
                      <a:rPr lang="es-ES">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d>
                      <m:dPr>
                        <m:ctrlPr>
                          <a:rPr lang="es-ES" i="1">
                            <a:latin typeface="Cambria Math" panose="02040503050406030204" pitchFamily="18" charset="0"/>
                          </a:rPr>
                        </m:ctrlPr>
                      </m:dPr>
                      <m:e>
                        <m:r>
                          <a:rPr lang="es-ES" i="1">
                            <a:latin typeface="Cambria Math" panose="02040503050406030204" pitchFamily="18" charset="0"/>
                          </a:rPr>
                          <m:t>1−</m:t>
                        </m:r>
                        <m:f>
                          <m:fPr>
                            <m:ctrlPr>
                              <a:rPr lang="es-ES" i="1">
                                <a:latin typeface="Cambria Math" panose="02040503050406030204" pitchFamily="18" charset="0"/>
                              </a:rPr>
                            </m:ctrlPr>
                          </m:fPr>
                          <m:num>
                            <m:sSup>
                              <m:sSupPr>
                                <m:ctrlPr>
                                  <a:rPr lang="es-ES" i="1">
                                    <a:latin typeface="Cambria Math" panose="02040503050406030204" pitchFamily="18" charset="0"/>
                                  </a:rPr>
                                </m:ctrlPr>
                              </m:sSupPr>
                              <m:e>
                                <m:r>
                                  <a:rPr lang="es-ES" i="1">
                                    <a:latin typeface="Cambria Math" panose="02040503050406030204" pitchFamily="18" charset="0"/>
                                  </a:rPr>
                                  <m:t>𝑇</m:t>
                                </m:r>
                              </m:e>
                              <m:sup>
                                <m:r>
                                  <a:rPr lang="es-ES" i="1">
                                    <a:latin typeface="Cambria Math" panose="02040503050406030204" pitchFamily="18" charset="0"/>
                                  </a:rPr>
                                  <m:t>2</m:t>
                                </m:r>
                              </m:sup>
                            </m:s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oMath>
                </a14:m>
                <a:r>
                  <a:rPr lang="es-ES"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4="http://schemas.microsoft.com/office/drawing/2010/main" xmlns="" xmlns:a16="http://schemas.microsoft.com/office/drawing/2014/main" id="{D43CE53F-A353-4A17-8DF6-2FE1EA605A26}"/>
                  </a:ext>
                </a:extLst>
              </p:cNvPr>
              <p:cNvSpPr>
                <a:spLocks noGrp="1" noRot="1" noChangeAspect="1" noMove="1" noResize="1" noEditPoints="1" noAdjustHandles="1" noChangeArrowheads="1" noChangeShapeType="1" noTextEdit="1"/>
              </p:cNvSpPr>
              <p:nvPr>
                <p:ph idx="1"/>
              </p:nvPr>
            </p:nvSpPr>
            <p:spPr>
              <a:xfrm>
                <a:off x="213360" y="838200"/>
                <a:ext cx="6924859" cy="6019800"/>
              </a:xfrm>
              <a:blipFill>
                <a:blip r:embed="rId2" cstate="print"/>
                <a:stretch>
                  <a:fillRect l="-880" t="-1013" r="-880"/>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EC0F1F3C-6B0A-4741-913E-59C9857B2174}"/>
              </a:ext>
            </a:extLst>
          </p:cNvPr>
          <p:cNvPicPr>
            <a:picLocks noChangeAspect="1"/>
          </p:cNvPicPr>
          <p:nvPr/>
        </p:nvPicPr>
        <p:blipFill>
          <a:blip r:embed="rId3" cstate="print"/>
          <a:stretch>
            <a:fillRect/>
          </a:stretch>
        </p:blipFill>
        <p:spPr>
          <a:xfrm>
            <a:off x="7329948" y="1651665"/>
            <a:ext cx="4619631" cy="3554669"/>
          </a:xfrm>
          <a:prstGeom prst="rect">
            <a:avLst/>
          </a:prstGeom>
        </p:spPr>
      </p:pic>
    </p:spTree>
    <p:extLst>
      <p:ext uri="{BB962C8B-B14F-4D97-AF65-F5344CB8AC3E}">
        <p14:creationId xmlns="" xmlns:p14="http://schemas.microsoft.com/office/powerpoint/2010/main" val="424261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 xmlns:a16="http://schemas.microsoft.com/office/drawing/2014/main" id="{F8765B8B-F338-47BF-8A1D-AAE118B16118}"/>
              </a:ext>
            </a:extLst>
          </p:cNvPr>
          <p:cNvGraphicFramePr>
            <a:graphicFrameLocks noGrp="1"/>
          </p:cNvGraphicFramePr>
          <p:nvPr>
            <p:ph idx="1"/>
            <p:extLst>
              <p:ext uri="{D42A27DB-BD31-4B8C-83A1-F6EECF244321}">
                <p14:modId xmlns="" xmlns:p14="http://schemas.microsoft.com/office/powerpoint/2010/main" val="445160948"/>
              </p:ext>
            </p:extLst>
          </p:nvPr>
        </p:nvGraphicFramePr>
        <p:xfrm>
          <a:off x="182880" y="0"/>
          <a:ext cx="11551920" cy="647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38087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Rectángulo 2">
                <a:extLst>
                  <a:ext uri="{FF2B5EF4-FFF2-40B4-BE49-F238E27FC236}">
                    <a16:creationId xmlns:a16="http://schemas.microsoft.com/office/drawing/2014/main" id="{018EB934-CF09-4282-909F-8CFC64DD3EFA}"/>
                  </a:ext>
                </a:extLst>
              </p:cNvPr>
              <p:cNvSpPr/>
              <p:nvPr/>
            </p:nvSpPr>
            <p:spPr>
              <a:xfrm>
                <a:off x="137160" y="517891"/>
                <a:ext cx="11917680" cy="2423164"/>
              </a:xfrm>
              <a:prstGeom prst="rect">
                <a:avLst/>
              </a:prstGeom>
            </p:spPr>
            <p:txBody>
              <a:bodyPr wrap="square">
                <a:spAutoFit/>
              </a:bodyPr>
              <a:lstStyle/>
              <a:p>
                <a:pPr algn="just"/>
                <a:r>
                  <a:rPr lang="es-ES" dirty="0">
                    <a:latin typeface="Arial" panose="020B0604020202020204" pitchFamily="34" charset="0"/>
                    <a:cs typeface="Arial" panose="020B0604020202020204" pitchFamily="34" charset="0"/>
                  </a:rPr>
                  <a:t>El </a:t>
                </a:r>
                <a:r>
                  <a:rPr lang="es-ES" b="1" dirty="0">
                    <a:latin typeface="Arial" panose="020B0604020202020204" pitchFamily="34" charset="0"/>
                    <a:cs typeface="Arial" panose="020B0604020202020204" pitchFamily="34" charset="0"/>
                  </a:rPr>
                  <a:t>efecto Meissner</a:t>
                </a:r>
                <a:r>
                  <a:rPr lang="es-ES" dirty="0">
                    <a:latin typeface="Arial" panose="020B0604020202020204" pitchFamily="34" charset="0"/>
                    <a:cs typeface="Arial" panose="020B0604020202020204" pitchFamily="34" charset="0"/>
                  </a:rPr>
                  <a:t>, consiste en la desaparición total del campo magnético constante en el interior de un superconductor cuando es enfriado por debajo de su temperatura critica. Las líneas de inducción de B son expulsadas del interior del cuerpo. Por tanto el material se comporta como un diamagnético perfecto con susceptibilidades muy superiores a las de los materiales diamagnéticos estándar. Puesto que no permite que ingrese en él un campo,</a:t>
                </a:r>
              </a:p>
              <a:p>
                <a:pPr algn="ctr"/>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𝐵</m:t>
                    </m:r>
                    <m:r>
                      <a:rPr lang="es-ES" i="1">
                        <a:latin typeface="Cambria Math" panose="02040503050406030204" pitchFamily="18" charset="0"/>
                        <a:ea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como </a:t>
                </a:r>
                <a14:m>
                  <m:oMath xmlns:m="http://schemas.openxmlformats.org/officeDocument/2006/math">
                    <m:r>
                      <a:rPr lang="es-ES" i="1">
                        <a:latin typeface="Cambria Math" panose="02040503050406030204" pitchFamily="18" charset="0"/>
                        <a:cs typeface="Arial" panose="020B0604020202020204" pitchFamily="34" charset="0"/>
                      </a:rPr>
                      <m:t>𝐵</m:t>
                    </m:r>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𝑀</m:t>
                    </m:r>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𝐻</m:t>
                    </m:r>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entonces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𝑀</m:t>
                    </m:r>
                    <m:r>
                      <a:rPr lang="es-ES">
                        <a:latin typeface="Cambria Math" panose="02040503050406030204" pitchFamily="18" charset="0"/>
                        <a:ea typeface="Cambria Math" panose="02040503050406030204" pitchFamily="18" charset="0"/>
                        <a:cs typeface="Arial" panose="020B0604020202020204" pitchFamily="34" charset="0"/>
                      </a:rPr>
                      <m:t>=−</m:t>
                    </m:r>
                    <m:r>
                      <m:rPr>
                        <m:sty m:val="p"/>
                      </m:rPr>
                      <a:rPr lang="es-ES">
                        <a:latin typeface="Cambria Math" panose="02040503050406030204" pitchFamily="18" charset="0"/>
                        <a:ea typeface="Cambria Math" panose="02040503050406030204" pitchFamily="18" charset="0"/>
                        <a:cs typeface="Arial" panose="020B0604020202020204" pitchFamily="34" charset="0"/>
                      </a:rPr>
                      <m:t>H</m:t>
                    </m:r>
                  </m:oMath>
                </a14:m>
                <a:r>
                  <a:rPr lang="es-ES" dirty="0">
                    <a:latin typeface="Arial" panose="020B0604020202020204" pitchFamily="34" charset="0"/>
                    <a:cs typeface="Arial" panose="020B0604020202020204" pitchFamily="34" charset="0"/>
                  </a:rPr>
                  <a:t> luego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Arial" panose="020B0604020202020204" pitchFamily="34" charset="0"/>
                      </a:rPr>
                      <m:t>χ</m:t>
                    </m:r>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𝑀</m:t>
                        </m:r>
                      </m:num>
                      <m:den>
                        <m:r>
                          <a:rPr lang="es-ES" i="1">
                            <a:latin typeface="Cambria Math" panose="02040503050406030204" pitchFamily="18" charset="0"/>
                            <a:ea typeface="Cambria Math" panose="02040503050406030204" pitchFamily="18" charset="0"/>
                            <a:cs typeface="Arial" panose="020B0604020202020204" pitchFamily="34" charset="0"/>
                          </a:rPr>
                          <m:t>𝐻</m:t>
                        </m:r>
                      </m:den>
                    </m:f>
                    <m:r>
                      <a:rPr lang="es-ES" i="1">
                        <a:latin typeface="Cambria Math" panose="02040503050406030204" pitchFamily="18" charset="0"/>
                        <a:ea typeface="Cambria Math" panose="02040503050406030204" pitchFamily="18" charset="0"/>
                        <a:cs typeface="Arial" panose="020B0604020202020204" pitchFamily="34" charset="0"/>
                      </a:rPr>
                      <m:t>=−1</m:t>
                    </m:r>
                  </m:oMath>
                </a14:m>
                <a:r>
                  <a:rPr lang="es-ES" dirty="0">
                    <a:latin typeface="Arial" panose="020B0604020202020204" pitchFamily="34" charset="0"/>
                    <a:cs typeface="Arial" panose="020B0604020202020204" pitchFamily="34" charset="0"/>
                  </a:rPr>
                  <a:t> en el sistema SI </a:t>
                </a:r>
              </a:p>
              <a:p>
                <a:pPr algn="just"/>
                <a:r>
                  <a:rPr lang="es-ES" dirty="0">
                    <a:latin typeface="Arial" panose="020B0604020202020204" pitchFamily="34" charset="0"/>
                    <a:cs typeface="Arial" panose="020B0604020202020204" pitchFamily="34" charset="0"/>
                  </a:rPr>
                  <a:t>Un material superconductor tipo I es perfectamente diamagnético. En el esquema esta representado este comportamiento.</a:t>
                </a:r>
              </a:p>
            </p:txBody>
          </p:sp>
        </mc:Choice>
        <mc:Fallback>
          <p:sp>
            <p:nvSpPr>
              <p:cNvPr id="3" name="Rectángulo 2">
                <a:extLst>
                  <a:ext uri="{FF2B5EF4-FFF2-40B4-BE49-F238E27FC236}">
                    <a16:creationId xmlns:a14="http://schemas.microsoft.com/office/drawing/2010/main" xmlns="" xmlns:a16="http://schemas.microsoft.com/office/drawing/2014/main" id="{018EB934-CF09-4282-909F-8CFC64DD3EFA}"/>
                  </a:ext>
                </a:extLst>
              </p:cNvPr>
              <p:cNvSpPr>
                <a:spLocks noRot="1" noChangeAspect="1" noMove="1" noResize="1" noEditPoints="1" noAdjustHandles="1" noChangeArrowheads="1" noChangeShapeType="1" noTextEdit="1"/>
              </p:cNvSpPr>
              <p:nvPr/>
            </p:nvSpPr>
            <p:spPr>
              <a:xfrm>
                <a:off x="137160" y="517891"/>
                <a:ext cx="11917680" cy="2423164"/>
              </a:xfrm>
              <a:prstGeom prst="rect">
                <a:avLst/>
              </a:prstGeom>
              <a:blipFill>
                <a:blip r:embed="rId2" cstate="print"/>
                <a:stretch>
                  <a:fillRect l="-460" t="-1511" r="-409" b="-3275"/>
                </a:stretch>
              </a:blipFill>
            </p:spPr>
            <p:txBody>
              <a:bodyPr/>
              <a:lstStyle/>
              <a:p>
                <a:r>
                  <a:rPr lang="es-ES">
                    <a:noFill/>
                  </a:rPr>
                  <a:t> </a:t>
                </a:r>
              </a:p>
            </p:txBody>
          </p:sp>
        </mc:Fallback>
      </mc:AlternateContent>
      <p:sp>
        <p:nvSpPr>
          <p:cNvPr id="4" name="CuadroTexto 3">
            <a:extLst>
              <a:ext uri="{FF2B5EF4-FFF2-40B4-BE49-F238E27FC236}">
                <a16:creationId xmlns="" xmlns:a16="http://schemas.microsoft.com/office/drawing/2014/main" id="{24F5FDD1-4BBD-4739-AE8B-05488BFFDBBA}"/>
              </a:ext>
            </a:extLst>
          </p:cNvPr>
          <p:cNvSpPr txBox="1"/>
          <p:nvPr/>
        </p:nvSpPr>
        <p:spPr>
          <a:xfrm>
            <a:off x="4206240" y="0"/>
            <a:ext cx="5242560" cy="523220"/>
          </a:xfrm>
          <a:prstGeom prst="rect">
            <a:avLst/>
          </a:prstGeom>
          <a:noFill/>
        </p:spPr>
        <p:txBody>
          <a:bodyPr wrap="square" rtlCol="0">
            <a:spAutoFit/>
          </a:bodyPr>
          <a:lstStyle/>
          <a:p>
            <a:r>
              <a:rPr lang="es-ES" sz="2800" b="1" dirty="0">
                <a:solidFill>
                  <a:srgbClr val="FF0000"/>
                </a:solidFill>
              </a:rPr>
              <a:t>Superconductores tipo I</a:t>
            </a:r>
            <a:endParaRPr lang="es-ES" sz="2800" dirty="0"/>
          </a:p>
        </p:txBody>
      </p:sp>
      <p:pic>
        <p:nvPicPr>
          <p:cNvPr id="2" name="Imagen 1">
            <a:extLst>
              <a:ext uri="{FF2B5EF4-FFF2-40B4-BE49-F238E27FC236}">
                <a16:creationId xmlns="" xmlns:a16="http://schemas.microsoft.com/office/drawing/2014/main" id="{26E4B00D-663F-469E-AEF8-3439E1364054}"/>
              </a:ext>
            </a:extLst>
          </p:cNvPr>
          <p:cNvPicPr>
            <a:picLocks noChangeAspect="1"/>
          </p:cNvPicPr>
          <p:nvPr/>
        </p:nvPicPr>
        <p:blipFill>
          <a:blip r:embed="rId3" cstate="print"/>
          <a:stretch>
            <a:fillRect/>
          </a:stretch>
        </p:blipFill>
        <p:spPr>
          <a:xfrm>
            <a:off x="3409335" y="2941055"/>
            <a:ext cx="8736945" cy="3650277"/>
          </a:xfrm>
          <a:prstGeom prst="rect">
            <a:avLst/>
          </a:prstGeom>
        </p:spPr>
      </p:pic>
      <p:sp>
        <p:nvSpPr>
          <p:cNvPr id="5" name="CuadroTexto 4">
            <a:extLst>
              <a:ext uri="{FF2B5EF4-FFF2-40B4-BE49-F238E27FC236}">
                <a16:creationId xmlns="" xmlns:a16="http://schemas.microsoft.com/office/drawing/2014/main" id="{211AA175-0E4C-4B65-A42D-45A1CF7DD121}"/>
              </a:ext>
            </a:extLst>
          </p:cNvPr>
          <p:cNvSpPr txBox="1"/>
          <p:nvPr/>
        </p:nvSpPr>
        <p:spPr>
          <a:xfrm>
            <a:off x="137160" y="3111910"/>
            <a:ext cx="3417201" cy="2862322"/>
          </a:xfrm>
          <a:prstGeom prst="rect">
            <a:avLst/>
          </a:prstGeom>
          <a:noFill/>
        </p:spPr>
        <p:txBody>
          <a:bodyPr wrap="square" rtlCol="0">
            <a:spAutoFit/>
          </a:bodyPr>
          <a:lstStyle/>
          <a:p>
            <a:r>
              <a:rPr lang="es-ES" dirty="0">
                <a:latin typeface="Arial" panose="020B0604020202020204" pitchFamily="34" charset="0"/>
                <a:cs typeface="Arial" panose="020B0604020202020204" pitchFamily="34" charset="0"/>
              </a:rPr>
              <a:t>Este comportamiento singular</a:t>
            </a:r>
          </a:p>
          <a:p>
            <a:r>
              <a:rPr lang="es-ES" dirty="0">
                <a:latin typeface="Arial" panose="020B0604020202020204" pitchFamily="34" charset="0"/>
                <a:cs typeface="Arial" panose="020B0604020202020204" pitchFamily="34" charset="0"/>
              </a:rPr>
              <a:t>se debe macroscópicamente a</a:t>
            </a:r>
          </a:p>
          <a:p>
            <a:r>
              <a:rPr lang="es-ES" dirty="0">
                <a:latin typeface="Arial" panose="020B0604020202020204" pitchFamily="34" charset="0"/>
                <a:cs typeface="Arial" panose="020B0604020202020204" pitchFamily="34" charset="0"/>
              </a:rPr>
              <a:t>la circulación de  una corriente cerca de la superficie del material, llamada supercorriente , o corriente  persistente que da lugar a un campo magnética interno igual y opuesto al externo, creando una pantalla magnética.</a:t>
            </a:r>
          </a:p>
        </p:txBody>
      </p:sp>
    </p:spTree>
    <p:extLst>
      <p:ext uri="{BB962C8B-B14F-4D97-AF65-F5344CB8AC3E}">
        <p14:creationId xmlns="" xmlns:p14="http://schemas.microsoft.com/office/powerpoint/2010/main" val="201577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04F549D-9B75-4297-8713-480C461E563D}"/>
              </a:ext>
            </a:extLst>
          </p:cNvPr>
          <p:cNvSpPr>
            <a:spLocks noGrp="1"/>
          </p:cNvSpPr>
          <p:nvPr>
            <p:ph type="title"/>
          </p:nvPr>
        </p:nvSpPr>
        <p:spPr>
          <a:xfrm>
            <a:off x="838200" y="191729"/>
            <a:ext cx="10515600" cy="195314"/>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Conductor perfecto</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795C19EE-B4E1-4B80-A800-3D0B28E42CBF}"/>
                  </a:ext>
                </a:extLst>
              </p:cNvPr>
              <p:cNvSpPr>
                <a:spLocks noGrp="1"/>
              </p:cNvSpPr>
              <p:nvPr>
                <p:ph idx="1"/>
              </p:nvPr>
            </p:nvSpPr>
            <p:spPr>
              <a:xfrm>
                <a:off x="103239" y="387044"/>
                <a:ext cx="12088761" cy="6470956"/>
              </a:xfrm>
            </p:spPr>
            <p:txBody>
              <a:bodyPr>
                <a:normAutofit fontScale="5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este punto del desarrollo, uno se podría preguntar: ¿es un superconductor un conductor perfecto?. La respuesta es no!!. Por supuesto, hay muchas similitudes entre estos dos conceptos, principalmente porque ambos son tipos de conductores especiales, pero hay una clara delimitación en lo que respecta a sus principios operativos. Los superconductores realmente existen, pero un conductor perfecto es un concepto, asumido por los físicos. En realidad, no hay nada como un conductor perfecto, de la misma manera que no hay nada como un gas ideal. Los conductores perfectos son perfectos a cualquier temperatura, los superconductores solo existen por debajo de la temperatura crítica del material. Estudiemos que sucede con el campo magnético en distintos casos.</a:t>
                </a:r>
              </a:p>
              <a:p>
                <a:pPr marL="0" indent="0" algn="just">
                  <a:lnSpc>
                    <a:spcPct val="120000"/>
                  </a:lnSpc>
                  <a:buNone/>
                </a:pPr>
                <a:r>
                  <a:rPr lang="es-ES" dirty="0">
                    <a:latin typeface="Arial" panose="020B0604020202020204" pitchFamily="34" charset="0"/>
                    <a:cs typeface="Arial" panose="020B0604020202020204" pitchFamily="34" charset="0"/>
                  </a:rPr>
                  <a:t>¿Que pasaría si el conductor es real?, supongamos un conductor que introducimos en un campo magnético y por tanto en un flujo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𝜑</m:t>
                    </m:r>
                  </m:oMath>
                </a14:m>
                <a:r>
                  <a:rPr lang="es-ES" dirty="0">
                    <a:latin typeface="Arial" panose="020B0604020202020204" pitchFamily="34" charset="0"/>
                    <a:cs typeface="Arial" panose="020B0604020202020204" pitchFamily="34" charset="0"/>
                  </a:rPr>
                  <a:t>,  </a:t>
                </a:r>
              </a:p>
              <a:p>
                <a:pPr marL="0" indent="0" algn="ctr">
                  <a:lnSpc>
                    <a:spcPct val="120000"/>
                  </a:lnSpc>
                  <a:buNone/>
                </a:pP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𝜑</m:t>
                    </m:r>
                    <m:r>
                      <a:rPr lang="es-ES" i="1">
                        <a:latin typeface="Cambria Math" panose="02040503050406030204" pitchFamily="18" charset="0"/>
                        <a:ea typeface="Cambria Math" panose="02040503050406030204" pitchFamily="18" charset="0"/>
                        <a:cs typeface="Arial" panose="020B0604020202020204" pitchFamily="34" charset="0"/>
                      </a:rPr>
                      <m:t>=</m:t>
                    </m:r>
                    <m:nary>
                      <m:naryPr>
                        <m:limLoc m:val="undOvr"/>
                        <m:subHide m:val="on"/>
                        <m:supHide m:val="on"/>
                        <m:ctrlPr>
                          <a:rPr lang="es-ES" i="1">
                            <a:latin typeface="Cambria Math" panose="02040503050406030204" pitchFamily="18" charset="0"/>
                            <a:ea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𝑆</m:t>
                            </m:r>
                            <m:r>
                              <a:rPr lang="es-ES" i="1">
                                <a:latin typeface="Cambria Math" panose="02040503050406030204" pitchFamily="18" charset="0"/>
                                <a:ea typeface="Cambria Math" panose="02040503050406030204" pitchFamily="18" charset="0"/>
                                <a:cs typeface="Arial" panose="020B0604020202020204" pitchFamily="34" charset="0"/>
                              </a:rPr>
                              <m:t> </m:t>
                            </m:r>
                          </m:e>
                        </m:acc>
                      </m:e>
                    </m:nary>
                    <m:r>
                      <a:rPr lang="es-ES" i="1">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y por la ley de Lenz  se genera la </a:t>
                </a:r>
                <a:r>
                  <a:rPr lang="es-ES" i="1" dirty="0" err="1">
                    <a:latin typeface="Arial" panose="020B0604020202020204" pitchFamily="34" charset="0"/>
                    <a:cs typeface="Arial" panose="020B0604020202020204" pitchFamily="34" charset="0"/>
                  </a:rPr>
                  <a:t>fem</a:t>
                </a:r>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𝜀</m:t>
                    </m:r>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𝑑</m:t>
                        </m:r>
                        <m:r>
                          <a:rPr lang="es-ES" i="1">
                            <a:latin typeface="Cambria Math" panose="02040503050406030204" pitchFamily="18" charset="0"/>
                            <a:ea typeface="Cambria Math" panose="02040503050406030204" pitchFamily="18" charset="0"/>
                            <a:cs typeface="Arial" panose="020B0604020202020204" pitchFamily="34" charset="0"/>
                          </a:rPr>
                          <m:t>𝜑</m:t>
                        </m:r>
                      </m:num>
                      <m:den>
                        <m:r>
                          <a:rPr lang="es-ES" i="1">
                            <a:latin typeface="Cambria Math" panose="02040503050406030204" pitchFamily="18" charset="0"/>
                            <a:ea typeface="Cambria Math" panose="02040503050406030204" pitchFamily="18" charset="0"/>
                            <a:cs typeface="Arial" panose="020B0604020202020204" pitchFamily="34" charset="0"/>
                          </a:rPr>
                          <m:t>𝑑𝑡</m:t>
                        </m:r>
                      </m:den>
                    </m:f>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Creando una corriente </a:t>
                </a:r>
                <a14:m>
                  <m:oMath xmlns:m="http://schemas.openxmlformats.org/officeDocument/2006/math">
                    <m:r>
                      <a:rPr lang="es-ES" i="1">
                        <a:latin typeface="Cambria Math" panose="02040503050406030204" pitchFamily="18" charset="0"/>
                      </a:rPr>
                      <m:t>𝐼</m:t>
                    </m:r>
                  </m:oMath>
                </a14:m>
                <a:r>
                  <a:rPr lang="es-ES" dirty="0">
                    <a:latin typeface="Arial" panose="020B0604020202020204" pitchFamily="34" charset="0"/>
                    <a:cs typeface="Arial" panose="020B0604020202020204" pitchFamily="34" charset="0"/>
                  </a:rPr>
                  <a:t> que genera un campo que se opone al cambio del campo original, luego </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𝑆</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𝑑𝐵</m:t>
                          </m:r>
                        </m:num>
                        <m:den>
                          <m:r>
                            <a:rPr lang="es-ES" i="1">
                              <a:latin typeface="Cambria Math" panose="02040503050406030204" pitchFamily="18" charset="0"/>
                              <a:cs typeface="Arial" panose="020B0604020202020204" pitchFamily="34" charset="0"/>
                            </a:rPr>
                            <m:t>𝑑𝑡</m:t>
                          </m:r>
                        </m:den>
                      </m:f>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𝑅𝐼</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𝐿</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𝑑𝐼</m:t>
                          </m:r>
                        </m:num>
                        <m:den>
                          <m:r>
                            <a:rPr lang="es-ES" i="1">
                              <a:latin typeface="Cambria Math" panose="02040503050406030204" pitchFamily="18" charset="0"/>
                              <a:cs typeface="Arial" panose="020B0604020202020204" pitchFamily="34" charset="0"/>
                            </a:rPr>
                            <m:t>𝑑𝑡</m:t>
                          </m:r>
                        </m:den>
                      </m:f>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Con  </a:t>
                </a:r>
                <a14:m>
                  <m:oMath xmlns:m="http://schemas.openxmlformats.org/officeDocument/2006/math">
                    <m:r>
                      <a:rPr lang="es-ES" i="1">
                        <a:latin typeface="Cambria Math" panose="02040503050406030204" pitchFamily="18" charset="0"/>
                        <a:cs typeface="Arial" panose="020B0604020202020204" pitchFamily="34" charset="0"/>
                      </a:rPr>
                      <m:t>𝑅</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a:latin typeface="Cambria Math" panose="02040503050406030204" pitchFamily="18" charset="0"/>
                        <a:cs typeface="Arial" panose="020B0604020202020204" pitchFamily="34" charset="0"/>
                      </a:rPr>
                      <m:t>𝐿</m:t>
                    </m:r>
                  </m:oMath>
                </a14:m>
                <a:r>
                  <a:rPr lang="es-ES" dirty="0">
                    <a:latin typeface="Arial" panose="020B0604020202020204" pitchFamily="34" charset="0"/>
                    <a:cs typeface="Arial" panose="020B0604020202020204" pitchFamily="34" charset="0"/>
                  </a:rPr>
                  <a:t> representamos la resistencia y la inductancia del circuito. Resolviendo la ecuación diferencial se llega se llega a que  la corriente inducida se extingue con una constante de tiempo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𝜏</m:t>
                    </m:r>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𝐿</m:t>
                        </m:r>
                      </m:num>
                      <m:den>
                        <m:r>
                          <a:rPr lang="es-ES" i="1">
                            <a:latin typeface="Cambria Math" panose="02040503050406030204" pitchFamily="18" charset="0"/>
                            <a:ea typeface="Cambria Math" panose="02040503050406030204" pitchFamily="18" charset="0"/>
                            <a:cs typeface="Arial" panose="020B0604020202020204" pitchFamily="34" charset="0"/>
                          </a:rPr>
                          <m:t>𝑅</m:t>
                        </m:r>
                      </m:den>
                    </m:f>
                  </m:oMath>
                </a14:m>
                <a:r>
                  <a:rPr lang="es-ES" dirty="0">
                    <a:latin typeface="Arial" panose="020B0604020202020204" pitchFamily="34" charset="0"/>
                    <a:cs typeface="Arial" panose="020B0604020202020204" pitchFamily="34" charset="0"/>
                  </a:rPr>
                  <a:t> . Cuando menor es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𝜏</m:t>
                    </m:r>
                  </m:oMath>
                </a14:m>
                <a:r>
                  <a:rPr lang="es-ES" dirty="0">
                    <a:latin typeface="Arial" panose="020B0604020202020204" pitchFamily="34" charset="0"/>
                    <a:cs typeface="Arial" panose="020B0604020202020204" pitchFamily="34" charset="0"/>
                  </a:rPr>
                  <a:t> más rápidamente se alcanzará el estado estacionario. </a:t>
                </a:r>
              </a:p>
              <a:p>
                <a:pPr marL="0" indent="0" algn="just">
                  <a:lnSpc>
                    <a:spcPct val="120000"/>
                  </a:lnSpc>
                  <a:buNone/>
                </a:pPr>
                <a:r>
                  <a:rPr lang="es-ES" dirty="0">
                    <a:latin typeface="Arial" panose="020B0604020202020204" pitchFamily="34" charset="0"/>
                    <a:cs typeface="Arial" panose="020B0604020202020204" pitchFamily="34" charset="0"/>
                  </a:rPr>
                  <a:t>Entendemos por conductor perfecto, un material que obedece a la ley de ohm pero con resistencia despreciable. Suponemos un conductor perfecto por el que circula una densidad de corriente finita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𝑗</m:t>
                        </m:r>
                      </m:e>
                    </m:acc>
                  </m:oMath>
                </a14:m>
                <a:r>
                  <a:rPr lang="es-ES" dirty="0">
                    <a:latin typeface="Arial" panose="020B0604020202020204" pitchFamily="34" charset="0"/>
                    <a:cs typeface="Arial" panose="020B0604020202020204" pitchFamily="34" charset="0"/>
                  </a:rPr>
                  <a:t>, y puesto, que cumple la ley de Ohm </a:t>
                </a:r>
                <a14:m>
                  <m:oMath xmlns:m="http://schemas.openxmlformats.org/officeDocument/2006/math">
                    <m:r>
                      <a:rPr lang="es-ES" b="0" i="0" smtClean="0">
                        <a:latin typeface="Cambria Math" panose="02040503050406030204" pitchFamily="18" charset="0"/>
                      </a:rPr>
                      <m:t> </m:t>
                    </m:r>
                    <m:acc>
                      <m:accPr>
                        <m:chr m:val="⃗"/>
                        <m:ctrlPr>
                          <a:rPr lang="es-ES" i="1">
                            <a:latin typeface="Cambria Math" panose="02040503050406030204" pitchFamily="18" charset="0"/>
                          </a:rPr>
                        </m:ctrlPr>
                      </m:accPr>
                      <m:e>
                        <m:r>
                          <a:rPr lang="es-ES" i="1">
                            <a:latin typeface="Cambria Math" panose="02040503050406030204" pitchFamily="18" charset="0"/>
                          </a:rPr>
                          <m:t>𝑗</m:t>
                        </m:r>
                      </m:e>
                    </m:acc>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𝜎</m:t>
                    </m:r>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𝐸</m:t>
                        </m:r>
                      </m:e>
                    </m:acc>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Como el conductor es perfecto, cuando </a:t>
                </a:r>
                <a14:m>
                  <m:oMath xmlns:m="http://schemas.openxmlformats.org/officeDocument/2006/math">
                    <m:r>
                      <a:rPr lang="es-ES" i="1">
                        <a:latin typeface="Cambria Math" panose="02040503050406030204" pitchFamily="18" charset="0"/>
                        <a:ea typeface="Cambria Math" panose="02040503050406030204" pitchFamily="18" charset="0"/>
                      </a:rPr>
                      <m:t>𝜎</m:t>
                    </m:r>
                    <m:r>
                      <a:rPr lang="es-ES" i="1" smtClean="0">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entonces el campo </a:t>
                </a:r>
                <a14:m>
                  <m:oMath xmlns:m="http://schemas.openxmlformats.org/officeDocument/2006/math">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𝐸</m:t>
                        </m:r>
                      </m:e>
                    </m:acc>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pues, de lo contrario la densidad de corriente seria infinita. Por la ley de Faraday </a:t>
                </a:r>
              </a:p>
              <a:p>
                <a:pPr marL="0" indent="0" algn="ctr">
                  <a:lnSpc>
                    <a:spcPct val="120000"/>
                  </a:lnSpc>
                  <a:buNone/>
                </a:pPr>
                <a14:m>
                  <m:oMath xmlns:m="http://schemas.openxmlformats.org/officeDocument/2006/math">
                    <m:acc>
                      <m:accPr>
                        <m:chr m:val="⃗"/>
                        <m:ctrlPr>
                          <a:rPr lang="es-ES" i="1" smtClean="0">
                            <a:latin typeface="Cambria Math" panose="02040503050406030204" pitchFamily="18" charset="0"/>
                          </a:rPr>
                        </m:ctrlPr>
                      </m:accPr>
                      <m:e>
                        <m:r>
                          <m:rPr>
                            <m:sty m:val="p"/>
                          </m:rPr>
                          <a:rPr lang="es-ES" i="1" smtClean="0">
                            <a:latin typeface="Cambria Math" panose="02040503050406030204" pitchFamily="18" charset="0"/>
                            <a:ea typeface="Cambria Math" panose="02040503050406030204" pitchFamily="18" charset="0"/>
                          </a:rPr>
                          <m:t>∇</m:t>
                        </m:r>
                      </m:e>
                    </m:acc>
                    <m:r>
                      <a:rPr lang="es-ES" i="1" smtClean="0">
                        <a:latin typeface="Cambria Math" panose="02040503050406030204" pitchFamily="18" charset="0"/>
                        <a:ea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𝐸</m:t>
                        </m:r>
                      </m:e>
                    </m:acc>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𝐵</m:t>
                            </m:r>
                          </m:e>
                        </m:acc>
                      </m:num>
                      <m:den>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𝑡</m:t>
                        </m:r>
                      </m:den>
                    </m:f>
                    <m:r>
                      <a:rPr lang="es-ES" b="0" i="1" smtClean="0">
                        <a:latin typeface="Cambria Math" panose="02040503050406030204" pitchFamily="18" charset="0"/>
                        <a:ea typeface="Cambria Math" panose="02040503050406030204" pitchFamily="18" charset="0"/>
                      </a:rPr>
                      <m:t>=0</m:t>
                    </m:r>
                  </m:oMath>
                </a14:m>
                <a:r>
                  <a:rPr lang="es-ES" dirty="0">
                    <a:latin typeface="Arial" panose="020B0604020202020204" pitchFamily="34" charset="0"/>
                    <a:cs typeface="Arial" panose="020B0604020202020204" pitchFamily="34" charset="0"/>
                  </a:rPr>
                  <a:t>  </a:t>
                </a:r>
                <a14:m>
                  <m:oMath xmlns:m="http://schemas.openxmlformats.org/officeDocument/2006/math">
                    <m:r>
                      <a:rPr lang="es-ES" i="1" dirty="0" smtClean="0">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acc>
                      <m:accPr>
                        <m:chr m:val="⃗"/>
                        <m:ctrlPr>
                          <a:rPr lang="es-ES" i="1">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𝐵</m:t>
                        </m:r>
                      </m:e>
                    </m:acc>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𝑐𝑡𝑒</m:t>
                    </m:r>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 el interior de un conductor perfecto </a:t>
                </a:r>
                <a14:m>
                  <m:oMath xmlns:m="http://schemas.openxmlformats.org/officeDocument/2006/math">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𝐵</m:t>
                        </m:r>
                      </m:e>
                    </m:acc>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𝑐𝑡𝑒</m:t>
                    </m:r>
                  </m:oMath>
                </a14:m>
                <a:r>
                  <a:rPr lang="es-ES" dirty="0">
                    <a:latin typeface="Arial" panose="020B0604020202020204" pitchFamily="34" charset="0"/>
                    <a:cs typeface="Arial" panose="020B0604020202020204" pitchFamily="34" charset="0"/>
                  </a:rPr>
                  <a:t>. veamos en que se diferencia un conductor perfecto de un superconductor.</a:t>
                </a:r>
              </a:p>
            </p:txBody>
          </p:sp>
        </mc:Choice>
        <mc:Fallback>
          <p:sp>
            <p:nvSpPr>
              <p:cNvPr id="3" name="Marcador de contenido 2">
                <a:extLst>
                  <a:ext uri="{FF2B5EF4-FFF2-40B4-BE49-F238E27FC236}">
                    <a16:creationId xmlns:a14="http://schemas.microsoft.com/office/drawing/2010/main" xmlns="" xmlns:a16="http://schemas.microsoft.com/office/drawing/2014/main" id="{795C19EE-B4E1-4B80-A800-3D0B28E42CBF}"/>
                  </a:ext>
                </a:extLst>
              </p:cNvPr>
              <p:cNvSpPr>
                <a:spLocks noGrp="1" noRot="1" noChangeAspect="1" noMove="1" noResize="1" noEditPoints="1" noAdjustHandles="1" noChangeArrowheads="1" noChangeShapeType="1" noTextEdit="1"/>
              </p:cNvSpPr>
              <p:nvPr>
                <p:ph idx="1"/>
              </p:nvPr>
            </p:nvSpPr>
            <p:spPr>
              <a:xfrm>
                <a:off x="103239" y="387044"/>
                <a:ext cx="12088761" cy="6470956"/>
              </a:xfrm>
              <a:blipFill>
                <a:blip r:embed="rId2" cstate="print"/>
                <a:stretch>
                  <a:fillRect l="-202" t="-188" r="-202"/>
                </a:stretch>
              </a:blipFill>
            </p:spPr>
            <p:txBody>
              <a:bodyPr/>
              <a:lstStyle/>
              <a:p>
                <a:r>
                  <a:rPr lang="es-ES">
                    <a:noFill/>
                  </a:rPr>
                  <a:t> </a:t>
                </a:r>
              </a:p>
            </p:txBody>
          </p:sp>
        </mc:Fallback>
      </mc:AlternateContent>
    </p:spTree>
    <p:extLst>
      <p:ext uri="{BB962C8B-B14F-4D97-AF65-F5344CB8AC3E}">
        <p14:creationId xmlns="" xmlns:p14="http://schemas.microsoft.com/office/powerpoint/2010/main" val="2960217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 xmlns:a16="http://schemas.microsoft.com/office/drawing/2014/main" id="{D8CDAE70-FE25-4236-98C1-089414240178}"/>
              </a:ext>
            </a:extLst>
          </p:cNvPr>
          <p:cNvPicPr>
            <a:picLocks noChangeAspect="1"/>
          </p:cNvPicPr>
          <p:nvPr/>
        </p:nvPicPr>
        <p:blipFill>
          <a:blip r:embed="rId2" cstate="print"/>
          <a:stretch>
            <a:fillRect/>
          </a:stretch>
        </p:blipFill>
        <p:spPr>
          <a:xfrm>
            <a:off x="2042407" y="2239780"/>
            <a:ext cx="8107174" cy="3359108"/>
          </a:xfrm>
          <a:prstGeom prst="rect">
            <a:avLst/>
          </a:prstGeom>
        </p:spPr>
      </p:pic>
      <p:sp>
        <p:nvSpPr>
          <p:cNvPr id="2" name="CuadroTexto 1">
            <a:extLst>
              <a:ext uri="{FF2B5EF4-FFF2-40B4-BE49-F238E27FC236}">
                <a16:creationId xmlns="" xmlns:a16="http://schemas.microsoft.com/office/drawing/2014/main" id="{69ED7233-3B4E-4053-BCB5-53B05041D15E}"/>
              </a:ext>
            </a:extLst>
          </p:cNvPr>
          <p:cNvSpPr txBox="1"/>
          <p:nvPr/>
        </p:nvSpPr>
        <p:spPr>
          <a:xfrm>
            <a:off x="311825" y="5595457"/>
            <a:ext cx="11880175" cy="1200329"/>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Luego vemos que los superconductores son algo más que materiales con conductividad perfecta, tienen algo </a:t>
            </a:r>
          </a:p>
          <a:p>
            <a:pPr algn="just"/>
            <a:r>
              <a:rPr lang="es-ES" dirty="0">
                <a:latin typeface="Arial" panose="020B0604020202020204" pitchFamily="34" charset="0"/>
                <a:cs typeface="Arial" panose="020B0604020202020204" pitchFamily="34" charset="0"/>
              </a:rPr>
              <a:t>más que un conductor perfecto. Un superconductor tipo I nunca deja que exista un campo en si interior. Dicho</a:t>
            </a:r>
          </a:p>
          <a:p>
            <a:pPr algn="just"/>
            <a:r>
              <a:rPr lang="es-ES" dirty="0">
                <a:latin typeface="Arial" panose="020B0604020202020204" pitchFamily="34" charset="0"/>
                <a:cs typeface="Arial" panose="020B0604020202020204" pitchFamily="34" charset="0"/>
              </a:rPr>
              <a:t>de otro modo, su característica principal es que son diamagnéticos perfectos. Observemos que el comportamiento</a:t>
            </a:r>
          </a:p>
          <a:p>
            <a:pPr algn="just"/>
            <a:r>
              <a:rPr lang="es-ES" dirty="0">
                <a:latin typeface="Arial" panose="020B0604020202020204" pitchFamily="34" charset="0"/>
                <a:cs typeface="Arial" panose="020B0604020202020204" pitchFamily="34" charset="0"/>
              </a:rPr>
              <a:t>de un superconductor no depende de la historia, si el conductor perfecto.</a:t>
            </a:r>
          </a:p>
        </p:txBody>
      </p:sp>
      <p:sp>
        <p:nvSpPr>
          <p:cNvPr id="5" name="CuadroTexto 4">
            <a:extLst>
              <a:ext uri="{FF2B5EF4-FFF2-40B4-BE49-F238E27FC236}">
                <a16:creationId xmlns="" xmlns:a16="http://schemas.microsoft.com/office/drawing/2014/main" id="{3C6C9158-FF2F-443D-A31D-B01444043000}"/>
              </a:ext>
            </a:extLst>
          </p:cNvPr>
          <p:cNvSpPr txBox="1"/>
          <p:nvPr/>
        </p:nvSpPr>
        <p:spPr>
          <a:xfrm>
            <a:off x="4748981" y="162232"/>
            <a:ext cx="3985386" cy="584775"/>
          </a:xfrm>
          <a:prstGeom prst="rect">
            <a:avLst/>
          </a:prstGeom>
          <a:noFill/>
        </p:spPr>
        <p:txBody>
          <a:bodyPr wrap="none" rtlCol="0">
            <a:spAutoFit/>
          </a:bodyPr>
          <a:lstStyle/>
          <a:p>
            <a:r>
              <a:rPr lang="es-ES" sz="3200" b="1" dirty="0">
                <a:solidFill>
                  <a:srgbClr val="FF0000"/>
                </a:solidFill>
                <a:latin typeface="Arial" panose="020B0604020202020204" pitchFamily="34" charset="0"/>
                <a:cs typeface="Arial" panose="020B0604020202020204" pitchFamily="34" charset="0"/>
              </a:rPr>
              <a:t>Conductor perfecto</a:t>
            </a:r>
            <a:endParaRPr lang="es-ES" sz="3200" dirty="0"/>
          </a:p>
        </p:txBody>
      </p:sp>
      <mc:AlternateContent xmlns:mc="http://schemas.openxmlformats.org/markup-compatibility/2006">
        <mc:Choice xmlns="" xmlns:a14="http://schemas.microsoft.com/office/drawing/2010/main" Requires="a14">
          <p:sp>
            <p:nvSpPr>
              <p:cNvPr id="6" name="CuadroTexto 5">
                <a:extLst>
                  <a:ext uri="{FF2B5EF4-FFF2-40B4-BE49-F238E27FC236}">
                    <a16:creationId xmlns:a16="http://schemas.microsoft.com/office/drawing/2014/main" id="{BF9EAEFF-70F4-4AA0-BE89-DF98D35B7FAF}"/>
                  </a:ext>
                </a:extLst>
              </p:cNvPr>
              <p:cNvSpPr txBox="1"/>
              <p:nvPr/>
            </p:nvSpPr>
            <p:spPr>
              <a:xfrm>
                <a:off x="204014" y="455285"/>
                <a:ext cx="11783961" cy="1787925"/>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Consideremos dos secuencias;</a:t>
                </a:r>
              </a:p>
              <a:p>
                <a:pPr algn="just"/>
                <a:r>
                  <a:rPr lang="es-ES" dirty="0">
                    <a:latin typeface="Arial" panose="020B0604020202020204" pitchFamily="34" charset="0"/>
                    <a:cs typeface="Arial" panose="020B0604020202020204" pitchFamily="34" charset="0"/>
                  </a:rPr>
                  <a:t>En el primer caso enfriamos el material sin la presencia  de campo magnético. Tenemos el material a muy baja  </a:t>
                </a:r>
              </a:p>
              <a:p>
                <a:pPr algn="just"/>
                <a:r>
                  <a:rPr lang="es-ES" dirty="0">
                    <a:latin typeface="Arial" panose="020B0604020202020204" pitchFamily="34" charset="0"/>
                    <a:cs typeface="Arial" panose="020B0604020202020204" pitchFamily="34" charset="0"/>
                  </a:rPr>
                  <a:t>temperatura, y colocamos un campo externo, el campo no puede ingresar al metal ya que la variación del campo</a:t>
                </a:r>
              </a:p>
              <a:p>
                <a:pPr algn="just"/>
                <a:r>
                  <a:rPr lang="es-ES" dirty="0">
                    <a:latin typeface="Arial" panose="020B0604020202020204" pitchFamily="34" charset="0"/>
                    <a:cs typeface="Arial" panose="020B0604020202020204" pitchFamily="34" charset="0"/>
                  </a:rPr>
                  <a:t>(por la ley de Lenz) genera corriente que se opone a que  ingrese (si el campo en un comienzo fue cero debe seguir  siendo cero). Por otro lado, si tenemos un campo </a:t>
                </a:r>
                <a14:m>
                  <m:oMath xmlns:m="http://schemas.openxmlformats.org/officeDocument/2006/math">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𝐵</m:t>
                        </m:r>
                      </m:e>
                    </m:acc>
                  </m:oMath>
                </a14:m>
                <a:r>
                  <a:rPr lang="es-ES" dirty="0">
                    <a:latin typeface="Arial" panose="020B0604020202020204" pitchFamily="34" charset="0"/>
                    <a:cs typeface="Arial" panose="020B0604020202020204" pitchFamily="34" charset="0"/>
                  </a:rPr>
                  <a:t> en el interior del conductor y enfriamos, no puede dejar de estar  el campo. Esto se observa en el esquema</a:t>
                </a:r>
                <a:endParaRPr lang="es-ES" dirty="0"/>
              </a:p>
            </p:txBody>
          </p:sp>
        </mc:Choice>
        <mc:Fallback>
          <p:sp>
            <p:nvSpPr>
              <p:cNvPr id="6" name="CuadroTexto 5">
                <a:extLst>
                  <a:ext uri="{FF2B5EF4-FFF2-40B4-BE49-F238E27FC236}">
                    <a16:creationId xmlns:a14="http://schemas.microsoft.com/office/drawing/2010/main" xmlns="" xmlns:a16="http://schemas.microsoft.com/office/drawing/2014/main" id="{BF9EAEFF-70F4-4AA0-BE89-DF98D35B7FAF}"/>
                  </a:ext>
                </a:extLst>
              </p:cNvPr>
              <p:cNvSpPr txBox="1">
                <a:spLocks noRot="1" noChangeAspect="1" noMove="1" noResize="1" noEditPoints="1" noAdjustHandles="1" noChangeArrowheads="1" noChangeShapeType="1" noTextEdit="1"/>
              </p:cNvSpPr>
              <p:nvPr/>
            </p:nvSpPr>
            <p:spPr>
              <a:xfrm>
                <a:off x="204014" y="455285"/>
                <a:ext cx="11783961" cy="1787925"/>
              </a:xfrm>
              <a:prstGeom prst="rect">
                <a:avLst/>
              </a:prstGeom>
              <a:blipFill>
                <a:blip r:embed="rId3" cstate="print"/>
                <a:stretch>
                  <a:fillRect l="-414" t="-2048" r="-414" b="-4437"/>
                </a:stretch>
              </a:blipFill>
            </p:spPr>
            <p:txBody>
              <a:bodyPr/>
              <a:lstStyle/>
              <a:p>
                <a:r>
                  <a:rPr lang="es-ES">
                    <a:noFill/>
                  </a:rPr>
                  <a:t> </a:t>
                </a:r>
              </a:p>
            </p:txBody>
          </p:sp>
        </mc:Fallback>
      </mc:AlternateContent>
    </p:spTree>
    <p:extLst>
      <p:ext uri="{BB962C8B-B14F-4D97-AF65-F5344CB8AC3E}">
        <p14:creationId xmlns="" xmlns:p14="http://schemas.microsoft.com/office/powerpoint/2010/main" val="2809427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 xmlns:a16="http://schemas.microsoft.com/office/drawing/2014/main" id="{5757CCC0-8BCA-45D7-99D5-82982586DCA5}"/>
              </a:ext>
            </a:extLst>
          </p:cNvPr>
          <p:cNvPicPr>
            <a:picLocks noGrp="1" noChangeAspect="1"/>
          </p:cNvPicPr>
          <p:nvPr>
            <p:ph idx="1"/>
          </p:nvPr>
        </p:nvPicPr>
        <p:blipFill>
          <a:blip r:embed="rId2" cstate="print"/>
          <a:stretch>
            <a:fillRect/>
          </a:stretch>
        </p:blipFill>
        <p:spPr>
          <a:xfrm>
            <a:off x="2816941" y="1713661"/>
            <a:ext cx="8878531" cy="4996855"/>
          </a:xfrm>
          <a:prstGeom prst="rect">
            <a:avLst/>
          </a:prstGeom>
        </p:spPr>
      </p:pic>
      <mc:AlternateContent xmlns:mc="http://schemas.openxmlformats.org/markup-compatibility/2006">
        <mc:Choice xmlns="" xmlns:a14="http://schemas.microsoft.com/office/drawing/2010/main" Requires="a14">
          <p:sp>
            <p:nvSpPr>
              <p:cNvPr id="5" name="CuadroTexto 4">
                <a:extLst>
                  <a:ext uri="{FF2B5EF4-FFF2-40B4-BE49-F238E27FC236}">
                    <a16:creationId xmlns:a16="http://schemas.microsoft.com/office/drawing/2014/main" id="{781EEBB8-E7E6-4955-9269-30BC239AEAA7}"/>
                  </a:ext>
                </a:extLst>
              </p:cNvPr>
              <p:cNvSpPr txBox="1"/>
              <p:nvPr/>
            </p:nvSpPr>
            <p:spPr>
              <a:xfrm>
                <a:off x="263012" y="509727"/>
                <a:ext cx="11928988" cy="1536639"/>
              </a:xfrm>
              <a:prstGeom prst="rect">
                <a:avLst/>
              </a:prstGeom>
              <a:noFill/>
            </p:spPr>
            <p:txBody>
              <a:bodyPr wrap="square" rtlCol="0">
                <a:spAutoFit/>
              </a:bodyPr>
              <a:lstStyle/>
              <a:p>
                <a:r>
                  <a:rPr lang="es-ES" dirty="0">
                    <a:latin typeface="Arial" panose="020B0604020202020204" pitchFamily="34" charset="0"/>
                    <a:cs typeface="Arial" panose="020B0604020202020204" pitchFamily="34" charset="0"/>
                  </a:rPr>
                  <a:t>Un material en el estado superconductor tiene dentro  </a:t>
                </a:r>
                <a14:m>
                  <m:oMath xmlns:m="http://schemas.openxmlformats.org/officeDocument/2006/math">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𝐵</m:t>
                        </m:r>
                      </m:e>
                    </m:acc>
                    <m:r>
                      <a:rPr lang="es-ES" b="0" i="1" smtClean="0">
                        <a:latin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independientemente de si el campo magnético externo se aplica antes o después del enfriamiento por debajo  de la temperatura crítica. Este efecto de expulsión del campo magnético externo distingue un  material superconductor de un material perfectamente conductor y toma el nombre de efecto Meissner.</a:t>
                </a:r>
              </a:p>
              <a:p>
                <a:endParaRPr lang="es-ES" dirty="0"/>
              </a:p>
            </p:txBody>
          </p:sp>
        </mc:Choice>
        <mc:Fallback>
          <p:sp>
            <p:nvSpPr>
              <p:cNvPr id="5" name="CuadroTexto 4">
                <a:extLst>
                  <a:ext uri="{FF2B5EF4-FFF2-40B4-BE49-F238E27FC236}">
                    <a16:creationId xmlns:a14="http://schemas.microsoft.com/office/drawing/2010/main" xmlns="" xmlns:a16="http://schemas.microsoft.com/office/drawing/2014/main" id="{781EEBB8-E7E6-4955-9269-30BC239AEAA7}"/>
                  </a:ext>
                </a:extLst>
              </p:cNvPr>
              <p:cNvSpPr txBox="1">
                <a:spLocks noRot="1" noChangeAspect="1" noMove="1" noResize="1" noEditPoints="1" noAdjustHandles="1" noChangeArrowheads="1" noChangeShapeType="1" noTextEdit="1"/>
              </p:cNvSpPr>
              <p:nvPr/>
            </p:nvSpPr>
            <p:spPr>
              <a:xfrm>
                <a:off x="263012" y="509727"/>
                <a:ext cx="11928988" cy="1536639"/>
              </a:xfrm>
              <a:prstGeom prst="rect">
                <a:avLst/>
              </a:prstGeom>
              <a:blipFill>
                <a:blip r:embed="rId3" cstate="print"/>
                <a:stretch>
                  <a:fillRect l="-409" r="-664"/>
                </a:stretch>
              </a:blipFill>
            </p:spPr>
            <p:txBody>
              <a:bodyPr/>
              <a:lstStyle/>
              <a:p>
                <a:r>
                  <a:rPr lang="es-ES">
                    <a:noFill/>
                  </a:rPr>
                  <a:t> </a:t>
                </a:r>
              </a:p>
            </p:txBody>
          </p:sp>
        </mc:Fallback>
      </mc:AlternateContent>
      <p:sp>
        <p:nvSpPr>
          <p:cNvPr id="6" name="CuadroTexto 5">
            <a:extLst>
              <a:ext uri="{FF2B5EF4-FFF2-40B4-BE49-F238E27FC236}">
                <a16:creationId xmlns="" xmlns:a16="http://schemas.microsoft.com/office/drawing/2014/main" id="{68CFF559-0299-43D7-BAFE-CC540AF92E84}"/>
              </a:ext>
            </a:extLst>
          </p:cNvPr>
          <p:cNvSpPr txBox="1"/>
          <p:nvPr/>
        </p:nvSpPr>
        <p:spPr>
          <a:xfrm>
            <a:off x="201559" y="2377955"/>
            <a:ext cx="2308581" cy="3970318"/>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Las corrientes de protección o apantallamiento</a:t>
            </a:r>
          </a:p>
          <a:p>
            <a:pPr algn="just"/>
            <a:r>
              <a:rPr lang="es-ES" dirty="0">
                <a:latin typeface="Arial" panose="020B0604020202020204" pitchFamily="34" charset="0"/>
                <a:cs typeface="Arial" panose="020B0604020202020204" pitchFamily="34" charset="0"/>
              </a:rPr>
              <a:t> de la superficie también están presentes en un</a:t>
            </a:r>
          </a:p>
          <a:p>
            <a:pPr algn="just"/>
            <a:r>
              <a:rPr lang="es-ES" dirty="0">
                <a:latin typeface="Arial" panose="020B0604020202020204" pitchFamily="34" charset="0"/>
                <a:cs typeface="Arial" panose="020B0604020202020204" pitchFamily="34" charset="0"/>
              </a:rPr>
              <a:t>conductor perfecto y explican la falta de </a:t>
            </a:r>
          </a:p>
          <a:p>
            <a:pPr algn="just"/>
            <a:r>
              <a:rPr lang="es-ES" dirty="0">
                <a:latin typeface="Arial" panose="020B0604020202020204" pitchFamily="34" charset="0"/>
                <a:cs typeface="Arial" panose="020B0604020202020204" pitchFamily="34" charset="0"/>
              </a:rPr>
              <a:t>penetración en el material del campo </a:t>
            </a:r>
          </a:p>
          <a:p>
            <a:pPr algn="just"/>
            <a:r>
              <a:rPr lang="es-ES" dirty="0">
                <a:latin typeface="Arial" panose="020B0604020202020204" pitchFamily="34" charset="0"/>
                <a:cs typeface="Arial" panose="020B0604020202020204" pitchFamily="34" charset="0"/>
              </a:rPr>
              <a:t>magnético aplicado después del enfriamiento</a:t>
            </a:r>
            <a:r>
              <a:rPr lang="es-ES" dirty="0"/>
              <a:t>. </a:t>
            </a:r>
          </a:p>
          <a:p>
            <a:endParaRPr lang="es-ES" dirty="0"/>
          </a:p>
        </p:txBody>
      </p:sp>
      <p:sp>
        <p:nvSpPr>
          <p:cNvPr id="7" name="CuadroTexto 6">
            <a:extLst>
              <a:ext uri="{FF2B5EF4-FFF2-40B4-BE49-F238E27FC236}">
                <a16:creationId xmlns="" xmlns:a16="http://schemas.microsoft.com/office/drawing/2014/main" id="{C52DDD70-7DB0-4185-A78E-B1ACCBFCDAF0}"/>
              </a:ext>
            </a:extLst>
          </p:cNvPr>
          <p:cNvSpPr txBox="1"/>
          <p:nvPr/>
        </p:nvSpPr>
        <p:spPr>
          <a:xfrm>
            <a:off x="634181" y="147484"/>
            <a:ext cx="5705408" cy="461665"/>
          </a:xfrm>
          <a:prstGeom prst="rect">
            <a:avLst/>
          </a:prstGeom>
          <a:noFill/>
        </p:spPr>
        <p:txBody>
          <a:bodyPr wrap="none" rtlCol="0">
            <a:spAutoFit/>
          </a:bodyPr>
          <a:lstStyle/>
          <a:p>
            <a:r>
              <a:rPr lang="es-ES" sz="2400" b="1" dirty="0">
                <a:solidFill>
                  <a:srgbClr val="FF0000"/>
                </a:solidFill>
                <a:latin typeface="Arial" panose="020B0604020202020204" pitchFamily="34" charset="0"/>
                <a:cs typeface="Arial" panose="020B0604020202020204" pitchFamily="34" charset="0"/>
              </a:rPr>
              <a:t>Superconductor y conductor perfecto</a:t>
            </a:r>
          </a:p>
        </p:txBody>
      </p:sp>
    </p:spTree>
    <p:extLst>
      <p:ext uri="{BB962C8B-B14F-4D97-AF65-F5344CB8AC3E}">
        <p14:creationId xmlns="" xmlns:p14="http://schemas.microsoft.com/office/powerpoint/2010/main" val="129014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8C73DEC-F244-46B6-AD60-2496458C0FA1}"/>
              </a:ext>
            </a:extLst>
          </p:cNvPr>
          <p:cNvSpPr>
            <a:spLocks noGrp="1"/>
          </p:cNvSpPr>
          <p:nvPr>
            <p:ph type="title"/>
          </p:nvPr>
        </p:nvSpPr>
        <p:spPr>
          <a:xfrm>
            <a:off x="838200" y="365125"/>
            <a:ext cx="10515600" cy="490281"/>
          </a:xfrm>
        </p:spPr>
        <p:txBody>
          <a:bodyPr>
            <a:normAutofit fontScale="90000"/>
          </a:bodyPr>
          <a:lstStyle/>
          <a:p>
            <a:r>
              <a:rPr lang="es-ES" sz="3600" b="1" dirty="0">
                <a:solidFill>
                  <a:srgbClr val="FF0000"/>
                </a:solidFill>
                <a:latin typeface="Arial" panose="020B0604020202020204" pitchFamily="34" charset="0"/>
                <a:cs typeface="Arial" panose="020B0604020202020204" pitchFamily="34" charset="0"/>
              </a:rPr>
              <a:t>Preguntas: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B7FE4A7B-555F-4296-B4A8-939B046F477E}"/>
                  </a:ext>
                </a:extLst>
              </p:cNvPr>
              <p:cNvSpPr>
                <a:spLocks noGrp="1"/>
              </p:cNvSpPr>
              <p:nvPr>
                <p:ph idx="1"/>
              </p:nvPr>
            </p:nvSpPr>
            <p:spPr>
              <a:xfrm>
                <a:off x="838200" y="1327355"/>
                <a:ext cx="10515599" cy="4849608"/>
              </a:xfrm>
            </p:spPr>
            <p:txBody>
              <a:bodyPr>
                <a:normAutofit fontScale="62500" lnSpcReduction="20000"/>
              </a:bodyPr>
              <a:lstStyle/>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Razonando sobre el esquema de los cilindros superconductores, vemos que en cualquiera de los dos casos; colocando el campo antes o después de enfriar el campo es cero </a:t>
                </a:r>
                <a14:m>
                  <m:oMath xmlns:m="http://schemas.openxmlformats.org/officeDocument/2006/math">
                    <m:d>
                      <m:dPr>
                        <m:ctrlPr>
                          <a:rPr lang="es-ES" i="1" smtClean="0">
                            <a:latin typeface="Cambria Math" panose="02040503050406030204" pitchFamily="18" charset="0"/>
                          </a:rPr>
                        </m:ctrlPr>
                      </m:dPr>
                      <m:e>
                        <m:acc>
                          <m:accPr>
                            <m:chr m:val="⃗"/>
                            <m:ctrlPr>
                              <a:rPr lang="es-ES" i="1" smtClean="0">
                                <a:latin typeface="Cambria Math" panose="02040503050406030204" pitchFamily="18" charset="0"/>
                              </a:rPr>
                            </m:ctrlPr>
                          </m:accPr>
                          <m:e>
                            <m:r>
                              <a:rPr lang="es-ES" b="0" i="1" smtClean="0">
                                <a:latin typeface="Cambria Math" panose="02040503050406030204" pitchFamily="18" charset="0"/>
                              </a:rPr>
                              <m:t>𝐵</m:t>
                            </m:r>
                          </m:e>
                        </m:acc>
                        <m:r>
                          <a:rPr lang="es-ES" b="0" i="1" smtClean="0">
                            <a:latin typeface="Cambria Math" panose="02040503050406030204" pitchFamily="18" charset="0"/>
                          </a:rPr>
                          <m:t>=0</m:t>
                        </m:r>
                      </m:e>
                    </m:d>
                  </m:oMath>
                </a14:m>
                <a:r>
                  <a:rPr lang="es-ES" dirty="0">
                    <a:latin typeface="Arial" panose="020B0604020202020204" pitchFamily="34" charset="0"/>
                    <a:cs typeface="Arial" panose="020B0604020202020204" pitchFamily="34" charset="0"/>
                  </a:rPr>
                  <a:t> en el superconductor. La  explicación es por la aparición de una supercorriente que anula el campo aplicado en el interior del metal. Si ahora anulamos el campo aplicado siempre a </a:t>
                </a:r>
                <a14:m>
                  <m:oMath xmlns:m="http://schemas.openxmlformats.org/officeDocument/2006/math">
                    <m:d>
                      <m:dPr>
                        <m:ctrlPr>
                          <a:rPr lang="es-ES" i="1" smtClean="0">
                            <a:latin typeface="Cambria Math" panose="02040503050406030204" pitchFamily="18" charset="0"/>
                          </a:rPr>
                        </m:ctrlPr>
                      </m:dPr>
                      <m:e>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&lt;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𝑇</m:t>
                            </m:r>
                          </m:e>
                          <m:sub>
                            <m:r>
                              <a:rPr lang="es-ES" b="0" i="1" smtClean="0">
                                <a:latin typeface="Cambria Math" panose="02040503050406030204" pitchFamily="18" charset="0"/>
                                <a:ea typeface="Cambria Math" panose="02040503050406030204" pitchFamily="18" charset="0"/>
                              </a:rPr>
                              <m:t>𝑐</m:t>
                            </m:r>
                          </m:sub>
                        </m:sSub>
                      </m:e>
                    </m:d>
                  </m:oMath>
                </a14:m>
                <a:r>
                  <a:rPr lang="es-ES" dirty="0">
                    <a:latin typeface="Arial" panose="020B0604020202020204" pitchFamily="34" charset="0"/>
                    <a:cs typeface="Arial" panose="020B0604020202020204" pitchFamily="34" charset="0"/>
                  </a:rPr>
                  <a:t> la supercorriente tendría que oponerse a esta modificación y eternamente tendríamos un campo y una corriente en el superconductor, ¿es correcto?.</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Pasemos al diagrama del conductor perfecto. Vimos que un conductor real tarda un tiempo igual a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𝜏</m:t>
                    </m:r>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𝐿</m:t>
                        </m:r>
                      </m:num>
                      <m:den>
                        <m:r>
                          <a:rPr lang="es-ES" i="1">
                            <a:latin typeface="Cambria Math" panose="02040503050406030204" pitchFamily="18" charset="0"/>
                            <a:ea typeface="Cambria Math" panose="02040503050406030204" pitchFamily="18" charset="0"/>
                            <a:cs typeface="Arial" panose="020B0604020202020204" pitchFamily="34" charset="0"/>
                          </a:rPr>
                          <m:t>𝑅</m:t>
                        </m:r>
                      </m:den>
                    </m:f>
                  </m:oMath>
                </a14:m>
                <a:r>
                  <a:rPr lang="es-ES" dirty="0">
                    <a:latin typeface="Arial" panose="020B0604020202020204" pitchFamily="34" charset="0"/>
                    <a:cs typeface="Arial" panose="020B0604020202020204" pitchFamily="34" charset="0"/>
                  </a:rPr>
                  <a:t> para extingue la corriente inducida, ¿en un conductor perfecto tardaría un tiempo infinito en desaparecer?. ¿Luego nunca se extinguiría? y ¿cuanto tiempo tardaría en establecerse la corriente de apantallamiento?. </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¿Por qué el comportamiento de un superconductor no depende de la historia?, ¿que importancia tiene este comportamiento?. </a:t>
                </a:r>
              </a:p>
              <a:p>
                <a:pPr marL="514350" indent="-514350" algn="just">
                  <a:lnSpc>
                    <a:spcPct val="120000"/>
                  </a:lnSpc>
                  <a:buFont typeface="+mj-lt"/>
                  <a:buAutoNum type="arabicPeriod"/>
                </a:pPr>
                <a:r>
                  <a:rPr lang="es-ES" dirty="0">
                    <a:latin typeface="Arial" panose="020B0604020202020204" pitchFamily="34" charset="0"/>
                    <a:cs typeface="Arial" panose="020B0604020202020204" pitchFamily="34" charset="0"/>
                  </a:rPr>
                  <a:t>¿Es correcta esta afirmación?: Todo superconductor es un conductor perfecto. pero no todo conductor perfecto es un superconductor.</a:t>
                </a:r>
              </a:p>
              <a:p>
                <a:pPr marL="514350" indent="-514350" algn="just">
                  <a:lnSpc>
                    <a:spcPct val="120000"/>
                  </a:lnSpc>
                  <a:buFont typeface="+mj-lt"/>
                  <a:buAutoNum type="arabicPeriod"/>
                </a:pPr>
                <a:endParaRPr lang="es-ES" dirty="0">
                  <a:latin typeface="Arial" panose="020B0604020202020204" pitchFamily="34" charset="0"/>
                  <a:cs typeface="Arial" panose="020B0604020202020204" pitchFamily="34" charset="0"/>
                </a:endParaRPr>
              </a:p>
              <a:p>
                <a:pPr marL="514350" indent="-514350" algn="just">
                  <a:buFont typeface="+mj-lt"/>
                  <a:buAutoNum type="arabicPeriod"/>
                </a:pPr>
                <a:endParaRPr lang="es-ES" dirty="0"/>
              </a:p>
              <a:p>
                <a:pPr marL="514350" indent="-514350" algn="just">
                  <a:buFont typeface="+mj-lt"/>
                  <a:buAutoNum type="arabicPeriod"/>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B7FE4A7B-555F-4296-B4A8-939B046F477E}"/>
                  </a:ext>
                </a:extLst>
              </p:cNvPr>
              <p:cNvSpPr>
                <a:spLocks noGrp="1" noRot="1" noChangeAspect="1" noMove="1" noResize="1" noEditPoints="1" noAdjustHandles="1" noChangeArrowheads="1" noChangeShapeType="1" noTextEdit="1"/>
              </p:cNvSpPr>
              <p:nvPr>
                <p:ph idx="1"/>
              </p:nvPr>
            </p:nvSpPr>
            <p:spPr>
              <a:xfrm>
                <a:off x="838200" y="1327355"/>
                <a:ext cx="10515599" cy="4849608"/>
              </a:xfrm>
              <a:blipFill>
                <a:blip r:embed="rId2" cstate="print"/>
                <a:stretch>
                  <a:fillRect l="-406" t="-755" r="-522"/>
                </a:stretch>
              </a:blipFill>
            </p:spPr>
            <p:txBody>
              <a:bodyPr/>
              <a:lstStyle/>
              <a:p>
                <a:r>
                  <a:rPr lang="es-ES">
                    <a:noFill/>
                  </a:rPr>
                  <a:t> </a:t>
                </a:r>
              </a:p>
            </p:txBody>
          </p:sp>
        </mc:Fallback>
      </mc:AlternateContent>
    </p:spTree>
    <p:extLst>
      <p:ext uri="{BB962C8B-B14F-4D97-AF65-F5344CB8AC3E}">
        <p14:creationId xmlns="" xmlns:p14="http://schemas.microsoft.com/office/powerpoint/2010/main" val="3260393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EB37D7-4FFB-464C-8A1A-A763DA0CA54F}"/>
              </a:ext>
            </a:extLst>
          </p:cNvPr>
          <p:cNvSpPr>
            <a:spLocks noGrp="1"/>
          </p:cNvSpPr>
          <p:nvPr>
            <p:ph type="title"/>
          </p:nvPr>
        </p:nvSpPr>
        <p:spPr>
          <a:xfrm>
            <a:off x="838200" y="-2886"/>
            <a:ext cx="10515600" cy="701675"/>
          </a:xfrm>
        </p:spPr>
        <p:txBody>
          <a:bodyPr/>
          <a:lstStyle/>
          <a:p>
            <a:pPr algn="ctr"/>
            <a:r>
              <a:rPr lang="es-ES" b="1" dirty="0">
                <a:solidFill>
                  <a:srgbClr val="FF0000"/>
                </a:solidFill>
              </a:rPr>
              <a:t>Superconductores tipo I</a:t>
            </a:r>
            <a:endParaRPr lang="es-ES" dirty="0"/>
          </a:p>
        </p:txBody>
      </p:sp>
      <mc:AlternateContent xmlns:mc="http://schemas.openxmlformats.org/markup-compatibility/2006">
        <mc:Choice xmlns="" xmlns:a14="http://schemas.microsoft.com/office/drawing/2010/main" Requires="a14">
          <p:sp>
            <p:nvSpPr>
              <p:cNvPr id="6" name="Marcador de contenido 5">
                <a:extLst>
                  <a:ext uri="{FF2B5EF4-FFF2-40B4-BE49-F238E27FC236}">
                    <a16:creationId xmlns:a16="http://schemas.microsoft.com/office/drawing/2014/main" id="{A298DAA7-5F99-48C2-9601-937D4EF19874}"/>
                  </a:ext>
                </a:extLst>
              </p:cNvPr>
              <p:cNvSpPr>
                <a:spLocks noGrp="1"/>
              </p:cNvSpPr>
              <p:nvPr>
                <p:ph idx="1"/>
              </p:nvPr>
            </p:nvSpPr>
            <p:spPr>
              <a:xfrm>
                <a:off x="335280" y="605849"/>
                <a:ext cx="11521440" cy="3398894"/>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Aquellos materiales que cumplen con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𝑀</m:t>
                    </m:r>
                    <m:r>
                      <a:rPr lang="es-ES">
                        <a:latin typeface="Cambria Math" panose="02040503050406030204" pitchFamily="18" charset="0"/>
                        <a:ea typeface="Cambria Math" panose="02040503050406030204" pitchFamily="18" charset="0"/>
                        <a:cs typeface="Arial" panose="020B0604020202020204" pitchFamily="34" charset="0"/>
                      </a:rPr>
                      <m:t>=−</m:t>
                    </m:r>
                    <m:r>
                      <m:rPr>
                        <m:sty m:val="p"/>
                      </m:rPr>
                      <a:rPr lang="es-ES">
                        <a:latin typeface="Cambria Math" panose="02040503050406030204" pitchFamily="18" charset="0"/>
                        <a:ea typeface="Cambria Math" panose="02040503050406030204" pitchFamily="18" charset="0"/>
                        <a:cs typeface="Arial" panose="020B0604020202020204" pitchFamily="34" charset="0"/>
                      </a:rPr>
                      <m:t>H</m:t>
                    </m:r>
                  </m:oMath>
                </a14:m>
                <a:r>
                  <a:rPr lang="es-ES" dirty="0">
                    <a:latin typeface="Arial" panose="020B0604020202020204" pitchFamily="34" charset="0"/>
                    <a:cs typeface="Arial" panose="020B0604020202020204" pitchFamily="34" charset="0"/>
                  </a:rPr>
                  <a:t> se llaman superconductores de tipo I o </a:t>
                </a:r>
                <a:r>
                  <a:rPr lang="es-ES" b="1" dirty="0">
                    <a:latin typeface="Arial" panose="020B0604020202020204" pitchFamily="34" charset="0"/>
                    <a:cs typeface="Arial" panose="020B0604020202020204" pitchFamily="34" charset="0"/>
                  </a:rPr>
                  <a:t>superconductores blandos</a:t>
                </a:r>
                <a:r>
                  <a:rPr lang="es-ES" dirty="0">
                    <a:latin typeface="Arial" panose="020B0604020202020204" pitchFamily="34" charset="0"/>
                    <a:cs typeface="Arial" panose="020B0604020202020204" pitchFamily="34" charset="0"/>
                  </a:rPr>
                  <a:t>. En general los valores de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𝑐</m:t>
                        </m:r>
                      </m:sub>
                    </m:sSub>
                  </m:oMath>
                </a14:m>
                <a:r>
                  <a:rPr lang="es-ES" dirty="0">
                    <a:latin typeface="Arial" panose="020B0604020202020204" pitchFamily="34" charset="0"/>
                    <a:cs typeface="Arial" panose="020B0604020202020204" pitchFamily="34" charset="0"/>
                  </a:rPr>
                  <a:t> son demasiados bajos como para que estos materiales  tengan aplicaciones técnicas útiles. Para mantener el estado superconductor y el diamagnetismo ideal, el campo magnético aplicado induce en la superficie del material una corriente. Esta corriente circula de tal manera que anula el campo en el interior del conductor. Para esto el campo magnético exterior penetra en el superconductor una profundidad muy pequeña. Si se aumenta el campo magnético exterior las corrientes generadas en la superficie debe aumentar. Si el campo es lo suficientemente intenso las corrientes llegan a un limite (corriente critica) y el material pasa a comportarse normalmente perdiendo la superconductividad. Las corrientes desaparecen y el campo penetra en la sustancia. Si la profundidad de penetración es pequeña (se extiende bruscamente el campo magnético próximo a la superficie), el superconductor es blando o tipo I. en los esquemas se observa la variación de </a:t>
                </a:r>
                <a14:m>
                  <m:oMath xmlns:m="http://schemas.openxmlformats.org/officeDocument/2006/math">
                    <m:r>
                      <a:rPr lang="es-ES" b="0" i="1" smtClean="0">
                        <a:latin typeface="Cambria Math" panose="02040503050406030204" pitchFamily="18" charset="0"/>
                        <a:cs typeface="Arial" panose="020B0604020202020204" pitchFamily="34" charset="0"/>
                      </a:rPr>
                      <m:t>𝑀</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b="0" i="1" smtClean="0">
                        <a:latin typeface="Cambria Math" panose="02040503050406030204" pitchFamily="18" charset="0"/>
                        <a:cs typeface="Arial" panose="020B0604020202020204" pitchFamily="34" charset="0"/>
                      </a:rPr>
                      <m:t>𝐵</m:t>
                    </m:r>
                  </m:oMath>
                </a14:m>
                <a:r>
                  <a:rPr lang="es-ES" dirty="0">
                    <a:latin typeface="Arial" panose="020B0604020202020204" pitchFamily="34" charset="0"/>
                    <a:cs typeface="Arial" panose="020B0604020202020204" pitchFamily="34" charset="0"/>
                  </a:rPr>
                  <a:t> en función del campo aplicado. </a:t>
                </a:r>
              </a:p>
            </p:txBody>
          </p:sp>
        </mc:Choice>
        <mc:Fallback>
          <p:sp>
            <p:nvSpPr>
              <p:cNvPr id="6" name="Marcador de contenido 5">
                <a:extLst>
                  <a:ext uri="{FF2B5EF4-FFF2-40B4-BE49-F238E27FC236}">
                    <a16:creationId xmlns:a14="http://schemas.microsoft.com/office/drawing/2010/main" xmlns="" xmlns:a16="http://schemas.microsoft.com/office/drawing/2014/main" id="{A298DAA7-5F99-48C2-9601-937D4EF19874}"/>
                  </a:ext>
                </a:extLst>
              </p:cNvPr>
              <p:cNvSpPr>
                <a:spLocks noGrp="1" noRot="1" noChangeAspect="1" noMove="1" noResize="1" noEditPoints="1" noAdjustHandles="1" noChangeArrowheads="1" noChangeShapeType="1" noTextEdit="1"/>
              </p:cNvSpPr>
              <p:nvPr>
                <p:ph idx="1"/>
              </p:nvPr>
            </p:nvSpPr>
            <p:spPr>
              <a:xfrm>
                <a:off x="335280" y="605849"/>
                <a:ext cx="11521440" cy="3398894"/>
              </a:xfrm>
              <a:blipFill>
                <a:blip r:embed="rId2" cstate="print"/>
                <a:stretch>
                  <a:fillRect l="-423" t="-896" r="-423"/>
                </a:stretch>
              </a:blipFill>
            </p:spPr>
            <p:txBody>
              <a:bodyPr/>
              <a:lstStyle/>
              <a:p>
                <a:r>
                  <a:rPr lang="es-ES">
                    <a:noFill/>
                  </a:rPr>
                  <a:t> </a:t>
                </a:r>
              </a:p>
            </p:txBody>
          </p:sp>
        </mc:Fallback>
      </mc:AlternateContent>
      <p:pic>
        <p:nvPicPr>
          <p:cNvPr id="8" name="Imagen 7">
            <a:extLst>
              <a:ext uri="{FF2B5EF4-FFF2-40B4-BE49-F238E27FC236}">
                <a16:creationId xmlns="" xmlns:a16="http://schemas.microsoft.com/office/drawing/2014/main" id="{9810225D-02E8-4263-B5F7-03970A30EF58}"/>
              </a:ext>
            </a:extLst>
          </p:cNvPr>
          <p:cNvPicPr>
            <a:picLocks noChangeAspect="1"/>
          </p:cNvPicPr>
          <p:nvPr/>
        </p:nvPicPr>
        <p:blipFill>
          <a:blip r:embed="rId3" cstate="print"/>
          <a:stretch>
            <a:fillRect/>
          </a:stretch>
        </p:blipFill>
        <p:spPr>
          <a:xfrm>
            <a:off x="209833" y="3749347"/>
            <a:ext cx="5310573" cy="2880735"/>
          </a:xfrm>
          <a:prstGeom prst="rect">
            <a:avLst/>
          </a:prstGeom>
        </p:spPr>
      </p:pic>
      <p:sp>
        <p:nvSpPr>
          <p:cNvPr id="3" name="CuadroTexto 2">
            <a:extLst>
              <a:ext uri="{FF2B5EF4-FFF2-40B4-BE49-F238E27FC236}">
                <a16:creationId xmlns="" xmlns:a16="http://schemas.microsoft.com/office/drawing/2014/main" id="{2B4BA049-5E51-4BA4-8336-90596EAFBF16}"/>
              </a:ext>
            </a:extLst>
          </p:cNvPr>
          <p:cNvSpPr txBox="1"/>
          <p:nvPr/>
        </p:nvSpPr>
        <p:spPr>
          <a:xfrm>
            <a:off x="5520407" y="4220219"/>
            <a:ext cx="6461760" cy="1477328"/>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La primera limitación de los superconductores tipo I fue no solo debida a las bajas temperaturas, sino también al restringido rango en la densidad de corriente y el campo magnético, que era especialmente limitado en los primeros  superconductores. Ejemplos son Al, Ag, Hg </a:t>
            </a:r>
          </a:p>
        </p:txBody>
      </p:sp>
    </p:spTree>
    <p:extLst>
      <p:ext uri="{BB962C8B-B14F-4D97-AF65-F5344CB8AC3E}">
        <p14:creationId xmlns="" xmlns:p14="http://schemas.microsoft.com/office/powerpoint/2010/main" val="402614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7C2B6D8-B54C-4BF2-9080-038FC808E89F}"/>
              </a:ext>
            </a:extLst>
          </p:cNvPr>
          <p:cNvSpPr>
            <a:spLocks noGrp="1"/>
          </p:cNvSpPr>
          <p:nvPr>
            <p:ph type="title"/>
          </p:nvPr>
        </p:nvSpPr>
        <p:spPr>
          <a:xfrm>
            <a:off x="6355080" y="215899"/>
            <a:ext cx="5852160" cy="744221"/>
          </a:xfrm>
        </p:spPr>
        <p:txBody>
          <a:bodyPr>
            <a:normAutofit fontScale="90000"/>
          </a:bodyPr>
          <a:lstStyle/>
          <a:p>
            <a:r>
              <a:rPr lang="es-ES" b="1" dirty="0">
                <a:solidFill>
                  <a:srgbClr val="FF0000"/>
                </a:solidFill>
                <a:latin typeface="Arial" panose="020B0604020202020204" pitchFamily="34" charset="0"/>
                <a:cs typeface="Arial" panose="020B0604020202020204" pitchFamily="34" charset="0"/>
              </a:rPr>
              <a:t>Transferencia de spin</a:t>
            </a:r>
            <a:endParaRPr lang="es-ES"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 xmlns:a16="http://schemas.microsoft.com/office/drawing/2014/main" id="{9EAE3D60-BBFE-41DC-8083-73A514871F36}"/>
              </a:ext>
            </a:extLst>
          </p:cNvPr>
          <p:cNvSpPr>
            <a:spLocks noGrp="1"/>
          </p:cNvSpPr>
          <p:nvPr>
            <p:ph idx="1"/>
          </p:nvPr>
        </p:nvSpPr>
        <p:spPr>
          <a:xfrm>
            <a:off x="228600" y="579120"/>
            <a:ext cx="6324600" cy="6062981"/>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Repetimos con otras palabras lo antes dicho. </a:t>
            </a:r>
          </a:p>
          <a:p>
            <a:pPr marL="0" indent="0" algn="just">
              <a:lnSpc>
                <a:spcPct val="120000"/>
              </a:lnSpc>
              <a:buNone/>
            </a:pPr>
            <a:r>
              <a:rPr lang="es-ES" dirty="0">
                <a:latin typeface="Arial" panose="020B0604020202020204" pitchFamily="34" charset="0"/>
                <a:cs typeface="Arial" panose="020B0604020202020204" pitchFamily="34" charset="0"/>
              </a:rPr>
              <a:t>Un material ferromagnético actúa como un filtro de spin absorbiendo las componentes transversales del momento del spin y dejando una corriente polarizada. Cuando esta corriente se inyecta en otro material ferromagnético se produce el mismo efecto de filtrado de spin. Los componentes de la polarización del spin transversal a la magnetización del segundo ferromagnético se absorben y aplican un par a la magnetización que es el par de transferencia de spin. Por lo tanto, la corriente  de spin polarizada aplicaría un par a la magnetización del  segundo ferromagnético si la corriente de polarización y la magnetización no son colineales. Ver esquema. Tenga en cuenta que el efecto de transferencia de torque también está presente cuando los electrones pasar a través de la capa fija. sin embargo, dado que capa fija  es de mayor tamaño, el efecto es insignificante. </a:t>
            </a:r>
          </a:p>
        </p:txBody>
      </p:sp>
      <p:pic>
        <p:nvPicPr>
          <p:cNvPr id="6" name="Imagen 5">
            <a:extLst>
              <a:ext uri="{FF2B5EF4-FFF2-40B4-BE49-F238E27FC236}">
                <a16:creationId xmlns="" xmlns:a16="http://schemas.microsoft.com/office/drawing/2014/main" id="{D2EF09B3-4019-4F0A-B7C2-A7BB55260018}"/>
              </a:ext>
            </a:extLst>
          </p:cNvPr>
          <p:cNvPicPr>
            <a:picLocks noChangeAspect="1"/>
          </p:cNvPicPr>
          <p:nvPr/>
        </p:nvPicPr>
        <p:blipFill>
          <a:blip r:embed="rId2" cstate="print"/>
          <a:stretch>
            <a:fillRect/>
          </a:stretch>
        </p:blipFill>
        <p:spPr>
          <a:xfrm>
            <a:off x="6571898" y="2209799"/>
            <a:ext cx="5391502" cy="2874645"/>
          </a:xfrm>
          <a:prstGeom prst="rect">
            <a:avLst/>
          </a:prstGeom>
        </p:spPr>
      </p:pic>
    </p:spTree>
    <p:extLst>
      <p:ext uri="{BB962C8B-B14F-4D97-AF65-F5344CB8AC3E}">
        <p14:creationId xmlns="" xmlns:p14="http://schemas.microsoft.com/office/powerpoint/2010/main" val="4211756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7FA81BC-D5BC-49F0-8948-BCC18E3891CA}"/>
              </a:ext>
            </a:extLst>
          </p:cNvPr>
          <p:cNvSpPr>
            <a:spLocks noGrp="1"/>
          </p:cNvSpPr>
          <p:nvPr>
            <p:ph type="title"/>
          </p:nvPr>
        </p:nvSpPr>
        <p:spPr>
          <a:xfrm>
            <a:off x="7522648" y="417872"/>
            <a:ext cx="4398818" cy="655319"/>
          </a:xfrm>
        </p:spPr>
        <p:txBody>
          <a:bodyPr>
            <a:normAutofit fontScale="90000"/>
          </a:bodyPr>
          <a:lstStyle/>
          <a:p>
            <a:pPr algn="ctr"/>
            <a:r>
              <a:rPr lang="es-ES" b="1" dirty="0">
                <a:solidFill>
                  <a:srgbClr val="FF0000"/>
                </a:solidFill>
              </a:rPr>
              <a:t>Superconductores tipo I</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E245245B-C59E-4423-AE3B-EDABB56A4BAD}"/>
                  </a:ext>
                </a:extLst>
              </p:cNvPr>
              <p:cNvSpPr>
                <a:spLocks noGrp="1"/>
              </p:cNvSpPr>
              <p:nvPr>
                <p:ph idx="1"/>
              </p:nvPr>
            </p:nvSpPr>
            <p:spPr>
              <a:xfrm>
                <a:off x="0" y="152402"/>
                <a:ext cx="7403690" cy="6553198"/>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Como fue visto existe una relación entre el campo magnético critico y la temperatura critica a la que podemos agregar la densidad critica de corriente. Las tres variables forman la superficie critica, como observamos en la grafica. Estando la densidad crítica de corriente limitada a una capa superficial de aproximadamente una décima de micrón.</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Siendo el campo máximo en el que pueden operar aproximadamente </a:t>
                </a:r>
                <a14:m>
                  <m:oMath xmlns:m="http://schemas.openxmlformats.org/officeDocument/2006/math">
                    <m:r>
                      <a:rPr lang="es-ES" b="0" i="1" smtClean="0">
                        <a:latin typeface="Cambria Math" panose="02040503050406030204" pitchFamily="18" charset="0"/>
                      </a:rPr>
                      <m:t>0,1</m:t>
                    </m:r>
                    <m:r>
                      <a:rPr lang="es-ES" b="0" i="1" smtClean="0">
                        <a:latin typeface="Cambria Math" panose="02040503050406030204" pitchFamily="18" charset="0"/>
                      </a:rPr>
                      <m:t>𝑇</m:t>
                    </m:r>
                    <m:r>
                      <a:rPr lang="es-ES" b="0" i="1"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Hasta el momento estas restricciones limitan las posibles aplicaciones tecnológicas de los superconductores tipo I. </a:t>
                </a:r>
              </a:p>
              <a:p>
                <a:pPr marL="0" indent="0" algn="just">
                  <a:lnSpc>
                    <a:spcPct val="120000"/>
                  </a:lnSpc>
                  <a:buNone/>
                </a:pPr>
                <a:r>
                  <a:rPr lang="es-ES" dirty="0">
                    <a:latin typeface="Arial" panose="020B0604020202020204" pitchFamily="34" charset="0"/>
                    <a:cs typeface="Arial" panose="020B0604020202020204" pitchFamily="34" charset="0"/>
                  </a:rPr>
                  <a:t>Existen también superconductores duros o tipo II, se caracterizan por valores más altos de los campos críticos y por una temperatura critica mayor. Veamos alguna aclaración sobre energía superficial; La gran mayoría de los materiales tienen una energía superficial positiva, esto quiere decir, que se debe invertir energía para formar una nueva superficie en el material. Por el contrario si la energía superficial es negativa seria muy simple partir un material. Un estudio de </a:t>
                </a:r>
                <a:r>
                  <a:rPr lang="es-ES" dirty="0" err="1">
                    <a:latin typeface="Arial" panose="020B0604020202020204" pitchFamily="34" charset="0"/>
                    <a:cs typeface="Arial" panose="020B0604020202020204" pitchFamily="34" charset="0"/>
                  </a:rPr>
                  <a:t>Abrikosov</a:t>
                </a:r>
                <a:r>
                  <a:rPr lang="es-ES" dirty="0">
                    <a:latin typeface="Arial" panose="020B0604020202020204" pitchFamily="34" charset="0"/>
                    <a:cs typeface="Arial" panose="020B0604020202020204" pitchFamily="34" charset="0"/>
                  </a:rPr>
                  <a:t> (1957) sugirió que podría existir un tipo se superconductor con energía superficial negativa lo cual indicaría que bajo ciertas condiciones espontáneamente se formarían superficies que separarían la parte normal de la superconductora en el material. De esta manera se explica la aparición del estado mixto en un superconductor Tipo II. Luego, el material superconductor se subdivide en una sucesión de regiones normales y superconductoras cuyas fronteras son paralelas al campo magnético aplicado.</a:t>
                </a:r>
              </a:p>
            </p:txBody>
          </p:sp>
        </mc:Choice>
        <mc:Fallback>
          <p:sp>
            <p:nvSpPr>
              <p:cNvPr id="3" name="Marcador de contenido 2">
                <a:extLst>
                  <a:ext uri="{FF2B5EF4-FFF2-40B4-BE49-F238E27FC236}">
                    <a16:creationId xmlns:a14="http://schemas.microsoft.com/office/drawing/2010/main" xmlns="" xmlns:a16="http://schemas.microsoft.com/office/drawing/2014/main" id="{E245245B-C59E-4423-AE3B-EDABB56A4BAD}"/>
                  </a:ext>
                </a:extLst>
              </p:cNvPr>
              <p:cNvSpPr>
                <a:spLocks noGrp="1" noRot="1" noChangeAspect="1" noMove="1" noResize="1" noEditPoints="1" noAdjustHandles="1" noChangeArrowheads="1" noChangeShapeType="1" noTextEdit="1"/>
              </p:cNvSpPr>
              <p:nvPr>
                <p:ph idx="1"/>
              </p:nvPr>
            </p:nvSpPr>
            <p:spPr>
              <a:xfrm>
                <a:off x="0" y="152402"/>
                <a:ext cx="7403690" cy="6553198"/>
              </a:xfrm>
              <a:blipFill>
                <a:blip r:embed="rId2" cstate="print"/>
                <a:stretch>
                  <a:fillRect l="-658" t="-465" r="-576" b="-1116"/>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1B567F05-C3B6-4815-ABDF-BCC0E191256D}"/>
              </a:ext>
            </a:extLst>
          </p:cNvPr>
          <p:cNvPicPr>
            <a:picLocks noChangeAspect="1"/>
          </p:cNvPicPr>
          <p:nvPr/>
        </p:nvPicPr>
        <p:blipFill rotWithShape="1">
          <a:blip r:embed="rId3" cstate="print"/>
          <a:srcRect l="25129" t="30888" r="15562" b="11778"/>
          <a:stretch/>
        </p:blipFill>
        <p:spPr>
          <a:xfrm>
            <a:off x="7579715" y="1463040"/>
            <a:ext cx="4284684" cy="3521915"/>
          </a:xfrm>
          <a:prstGeom prst="rect">
            <a:avLst/>
          </a:prstGeom>
        </p:spPr>
      </p:pic>
    </p:spTree>
    <p:extLst>
      <p:ext uri="{BB962C8B-B14F-4D97-AF65-F5344CB8AC3E}">
        <p14:creationId xmlns="" xmlns:p14="http://schemas.microsoft.com/office/powerpoint/2010/main" val="4053033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5016422-F642-427A-B274-A3B56E90641C}"/>
              </a:ext>
            </a:extLst>
          </p:cNvPr>
          <p:cNvSpPr>
            <a:spLocks noGrp="1"/>
          </p:cNvSpPr>
          <p:nvPr>
            <p:ph type="title"/>
          </p:nvPr>
        </p:nvSpPr>
        <p:spPr>
          <a:xfrm>
            <a:off x="6617661" y="414583"/>
            <a:ext cx="5091545" cy="487680"/>
          </a:xfrm>
        </p:spPr>
        <p:txBody>
          <a:bodyPr>
            <a:normAutofit fontScale="90000"/>
          </a:bodyPr>
          <a:lstStyle/>
          <a:p>
            <a:pPr algn="ctr"/>
            <a:r>
              <a:rPr lang="es-ES" b="1" dirty="0">
                <a:solidFill>
                  <a:srgbClr val="FF0000"/>
                </a:solidFill>
              </a:rPr>
              <a:t>Superconductores tipo II</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EAB0D7C-4552-42E4-A3E9-676FD4935BE1}"/>
                  </a:ext>
                </a:extLst>
              </p:cNvPr>
              <p:cNvSpPr>
                <a:spLocks noGrp="1"/>
              </p:cNvSpPr>
              <p:nvPr>
                <p:ph idx="1"/>
              </p:nvPr>
            </p:nvSpPr>
            <p:spPr>
              <a:xfrm>
                <a:off x="152400" y="357216"/>
                <a:ext cx="6310972" cy="647128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diferencia fundamental entre ambos superconductores es que en  el tipo II es posible la aparición de dos zonas. Dicho de otro modo; un superconductor tipo II en un campo magnético llamado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r>
                          <a:rPr lang="es-ES" b="0" i="1" smtClean="0">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se descompone en una mezcla de zonas (mixta) de conducción normal y superconductoras. La intensidad del campo externo en el cual  se conserva en estado mixto se denota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r>
                          <a:rPr lang="es-ES" b="0" i="1" smtClean="0">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si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r>
                          <a:rPr lang="es-ES" b="0" i="1" smtClean="0">
                            <a:latin typeface="Cambria Math" panose="02040503050406030204" pitchFamily="18" charset="0"/>
                            <a:cs typeface="Arial" panose="020B0604020202020204" pitchFamily="34" charset="0"/>
                          </a:rPr>
                          <m:t>1</m:t>
                        </m:r>
                      </m:sub>
                    </m:sSub>
                    <m:r>
                      <a:rPr lang="es-ES" b="0" i="1" smtClean="0">
                        <a:latin typeface="Cambria Math" panose="02040503050406030204" pitchFamily="18" charset="0"/>
                        <a:ea typeface="Cambria Math" panose="02040503050406030204" pitchFamily="18" charset="0"/>
                        <a:cs typeface="Arial" panose="020B0604020202020204" pitchFamily="34" charset="0"/>
                      </a:rPr>
                      <m:t>&lt;</m:t>
                    </m:r>
                    <m:r>
                      <a:rPr lang="es-ES" b="0" i="1" smtClean="0">
                        <a:latin typeface="Cambria Math" panose="02040503050406030204" pitchFamily="18" charset="0"/>
                        <a:ea typeface="Cambria Math" panose="02040503050406030204" pitchFamily="18" charset="0"/>
                        <a:cs typeface="Arial" panose="020B0604020202020204" pitchFamily="34" charset="0"/>
                      </a:rPr>
                      <m:t>𝐻</m:t>
                    </m:r>
                    <m:r>
                      <a:rPr lang="es-ES"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r>
                          <a:rPr lang="es-ES" i="1">
                            <a:latin typeface="Cambria Math" panose="02040503050406030204" pitchFamily="18" charset="0"/>
                            <a:cs typeface="Arial" panose="020B0604020202020204" pitchFamily="34" charset="0"/>
                          </a:rPr>
                          <m:t>2</m:t>
                        </m:r>
                      </m:sub>
                    </m:sSub>
                  </m:oMath>
                </a14:m>
                <a:r>
                  <a:rPr lang="es-ES" baseline="-25000"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el flujo magnético penetra en el interior para formar regiones de flujo individual llamados  vórtices .En zona entre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r>
                          <a:rPr lang="es-ES" i="1">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r>
                          <a:rPr lang="es-ES" i="1">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el superconductor puede conducir corriente eléctrica dentro del material, de esta forma esta región del campo magnético puede ser usada para superconductores de alto campo y alta corriente. En este  estado mixto de los superconductores tipo II no tiene lugar el efecto Meissner.</a:t>
                </a:r>
              </a:p>
              <a:p>
                <a:pPr marL="0" indent="0" algn="just">
                  <a:lnSpc>
                    <a:spcPct val="120000"/>
                  </a:lnSpc>
                  <a:buNone/>
                </a:pPr>
                <a:r>
                  <a:rPr lang="es-ES" dirty="0">
                    <a:latin typeface="Arial" panose="020B0604020202020204" pitchFamily="34" charset="0"/>
                    <a:cs typeface="Arial" panose="020B0604020202020204" pitchFamily="34" charset="0"/>
                  </a:rPr>
                  <a:t>El superconductor Tipo II, en el estado mixto, esta atravesado por tubos con material en estado normal que son paralelos al campo magnético aplicado. Estos tubos se distribuyen regularmente en la estructura, dando a las propiedades del superconductor una regularidad equivalente. En cada tubo en estado normal hay una corriente que circula alrededor del tubo. La densidad de vórtice aumenta al aumentar la intensidad de campo.</a:t>
                </a:r>
              </a:p>
            </p:txBody>
          </p:sp>
        </mc:Choice>
        <mc:Fallback>
          <p:sp>
            <p:nvSpPr>
              <p:cNvPr id="3" name="Marcador de contenido 2">
                <a:extLst>
                  <a:ext uri="{FF2B5EF4-FFF2-40B4-BE49-F238E27FC236}">
                    <a16:creationId xmlns:a14="http://schemas.microsoft.com/office/drawing/2010/main" xmlns="" xmlns:a16="http://schemas.microsoft.com/office/drawing/2014/main" id="{6EAB0D7C-4552-42E4-A3E9-676FD4935BE1}"/>
                  </a:ext>
                </a:extLst>
              </p:cNvPr>
              <p:cNvSpPr>
                <a:spLocks noGrp="1" noRot="1" noChangeAspect="1" noMove="1" noResize="1" noEditPoints="1" noAdjustHandles="1" noChangeArrowheads="1" noChangeShapeType="1" noTextEdit="1"/>
              </p:cNvSpPr>
              <p:nvPr>
                <p:ph idx="1"/>
              </p:nvPr>
            </p:nvSpPr>
            <p:spPr>
              <a:xfrm>
                <a:off x="152400" y="357216"/>
                <a:ext cx="6310972" cy="6471287"/>
              </a:xfrm>
              <a:blipFill>
                <a:blip r:embed="rId2" cstate="print"/>
                <a:stretch>
                  <a:fillRect l="-773" t="-566" r="-773"/>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FC97A55F-7B8D-42F8-8D94-68EEDC529A51}"/>
              </a:ext>
            </a:extLst>
          </p:cNvPr>
          <p:cNvPicPr>
            <a:picLocks noChangeAspect="1"/>
          </p:cNvPicPr>
          <p:nvPr/>
        </p:nvPicPr>
        <p:blipFill>
          <a:blip r:embed="rId3" cstate="print"/>
          <a:stretch>
            <a:fillRect/>
          </a:stretch>
        </p:blipFill>
        <p:spPr>
          <a:xfrm>
            <a:off x="6605095" y="1771522"/>
            <a:ext cx="5434505" cy="3609280"/>
          </a:xfrm>
          <a:prstGeom prst="rect">
            <a:avLst/>
          </a:prstGeom>
        </p:spPr>
      </p:pic>
    </p:spTree>
    <p:extLst>
      <p:ext uri="{BB962C8B-B14F-4D97-AF65-F5344CB8AC3E}">
        <p14:creationId xmlns="" xmlns:p14="http://schemas.microsoft.com/office/powerpoint/2010/main" val="4015422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BE4A963-9E73-4D8E-BE53-B1ACD7305A40}"/>
              </a:ext>
            </a:extLst>
          </p:cNvPr>
          <p:cNvSpPr>
            <a:spLocks noGrp="1"/>
          </p:cNvSpPr>
          <p:nvPr>
            <p:ph type="title"/>
          </p:nvPr>
        </p:nvSpPr>
        <p:spPr>
          <a:xfrm>
            <a:off x="60961" y="147341"/>
            <a:ext cx="4608434" cy="442595"/>
          </a:xfrm>
        </p:spPr>
        <p:txBody>
          <a:bodyPr>
            <a:noAutofit/>
          </a:bodyPr>
          <a:lstStyle/>
          <a:p>
            <a:pPr algn="ctr"/>
            <a:r>
              <a:rPr lang="es-ES" sz="2800" b="1" dirty="0">
                <a:solidFill>
                  <a:srgbClr val="FF0000"/>
                </a:solidFill>
                <a:latin typeface="Arial" panose="020B0604020202020204" pitchFamily="34" charset="0"/>
                <a:cs typeface="Arial" panose="020B0604020202020204" pitchFamily="34" charset="0"/>
              </a:rPr>
              <a:t>Superconductores tipo II</a:t>
            </a:r>
            <a:endParaRPr lang="es-ES" sz="2800" dirty="0">
              <a:latin typeface="Arial" panose="020B0604020202020204" pitchFamily="34" charset="0"/>
              <a:cs typeface="Arial" panose="020B0604020202020204" pitchFamily="34" charset="0"/>
            </a:endParaRPr>
          </a:p>
        </p:txBody>
      </p:sp>
      <p:sp>
        <p:nvSpPr>
          <p:cNvPr id="3" name="Marcador de contenido 2">
            <a:extLst>
              <a:ext uri="{FF2B5EF4-FFF2-40B4-BE49-F238E27FC236}">
                <a16:creationId xmlns="" xmlns:a16="http://schemas.microsoft.com/office/drawing/2014/main" id="{D8AAD57C-9BD1-4F41-BD36-4FD7DF7F76D2}"/>
              </a:ext>
            </a:extLst>
          </p:cNvPr>
          <p:cNvSpPr>
            <a:spLocks noGrp="1"/>
          </p:cNvSpPr>
          <p:nvPr>
            <p:ph idx="1"/>
          </p:nvPr>
        </p:nvSpPr>
        <p:spPr>
          <a:xfrm>
            <a:off x="4669394" y="147341"/>
            <a:ext cx="7461646" cy="6849205"/>
          </a:xfrm>
        </p:spPr>
        <p:txBody>
          <a:bodyPr>
            <a:noAutofit/>
          </a:bodyPr>
          <a:lstStyle/>
          <a:p>
            <a:pPr marL="0" indent="0" algn="just">
              <a:lnSpc>
                <a:spcPct val="120000"/>
              </a:lnSpc>
              <a:buNone/>
            </a:pPr>
            <a:r>
              <a:rPr lang="es-ES" sz="1600" dirty="0">
                <a:latin typeface="Arial" panose="020B0604020202020204" pitchFamily="34" charset="0"/>
                <a:cs typeface="Arial" panose="020B0604020202020204" pitchFamily="34" charset="0"/>
              </a:rPr>
              <a:t>Estos materiales son diamagnéticos, luego, al campo magnético aplicado se le opone otro campo magnético generado por una corriente superficial que circula en el perímetro de la muestra. En cada tubo dentro del material hay un flujo magnético que es generado por el vórtice de corriente  que circula alrededor de cada tubo, el sentido es opuesto al de la corriente perimetral. En estos superconductores el campo magnético penetra solo en los tubos. Estas afirmaciones se observan en el esquema, en él, por simplicidad se dibujaron dos tubos. Observemos que los vórtices pueden ser interpretados como electroimanes con polaridad igual, lo cual indicaría que deberían repelerse entre ellos, este hecho determina la cantidad de vórtices existente en el material. Estos superconductores también presentan ciclo de histéresis, no pareciéndose en nada ca los tradicionales. Los ciclos de histéresis se exteriorizan, cuando el material presenta defectos de distintos tipos: puntuales, lineales y volumétricos que impiden el movimiento de los vórtices, anclándolos. La  visualización, por microscopia, de los vórtices muestra que no se ubican en el superconductor al azar, por el contrario, si el metal no tiene defectos los vórtices forman una estructura perfecta de simetría triangular. Si el solido tiene defectos la red de los vórtices se vera distorsionada. Al aumentar el campo magnético crece el número de tubos de flujo, sobre los tubos actúa fuerzas de Lorentz que los hace migrar. Cada tubo se mueve con su flujo, esto implica una disipación de energía y por ende una resistencia eléctrica. La forma de evitar este movimiento es introduciendo defectos en el metal que anclan los vórtices, impidiendo su movimiento </a:t>
            </a:r>
          </a:p>
        </p:txBody>
      </p:sp>
      <p:pic>
        <p:nvPicPr>
          <p:cNvPr id="7" name="Imagen 6">
            <a:extLst>
              <a:ext uri="{FF2B5EF4-FFF2-40B4-BE49-F238E27FC236}">
                <a16:creationId xmlns="" xmlns:a16="http://schemas.microsoft.com/office/drawing/2014/main" id="{AA87471E-8BDA-4756-A29E-A0FBF70C6D20}"/>
              </a:ext>
            </a:extLst>
          </p:cNvPr>
          <p:cNvPicPr>
            <a:picLocks noChangeAspect="1"/>
          </p:cNvPicPr>
          <p:nvPr/>
        </p:nvPicPr>
        <p:blipFill rotWithShape="1">
          <a:blip r:embed="rId2" cstate="print"/>
          <a:srcRect l="23977" r="43523" b="16988"/>
          <a:stretch/>
        </p:blipFill>
        <p:spPr>
          <a:xfrm>
            <a:off x="0" y="870127"/>
            <a:ext cx="4669394" cy="5029228"/>
          </a:xfrm>
          <a:prstGeom prst="rect">
            <a:avLst/>
          </a:prstGeom>
        </p:spPr>
      </p:pic>
    </p:spTree>
    <p:extLst>
      <p:ext uri="{BB962C8B-B14F-4D97-AF65-F5344CB8AC3E}">
        <p14:creationId xmlns="" xmlns:p14="http://schemas.microsoft.com/office/powerpoint/2010/main" val="285533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17BD5C2-6640-4799-8DC7-C1827177347F}"/>
              </a:ext>
            </a:extLst>
          </p:cNvPr>
          <p:cNvSpPr>
            <a:spLocks noGrp="1"/>
          </p:cNvSpPr>
          <p:nvPr>
            <p:ph type="title"/>
          </p:nvPr>
        </p:nvSpPr>
        <p:spPr>
          <a:xfrm>
            <a:off x="838200" y="0"/>
            <a:ext cx="10515600" cy="560439"/>
          </a:xfrm>
        </p:spPr>
        <p:txBody>
          <a:bodyPr>
            <a:normAutofit/>
          </a:bodyPr>
          <a:lstStyle/>
          <a:p>
            <a:pPr algn="ctr"/>
            <a:r>
              <a:rPr lang="es-ES" sz="3200" b="1" dirty="0">
                <a:solidFill>
                  <a:srgbClr val="FF0000"/>
                </a:solidFill>
                <a:latin typeface="Arial" panose="020B0604020202020204" pitchFamily="34" charset="0"/>
                <a:cs typeface="Arial" panose="020B0604020202020204" pitchFamily="34" charset="0"/>
              </a:rPr>
              <a:t>Vórtices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11D0F2FE-3F5C-4580-80BC-A3E2E8C3DF0E}"/>
                  </a:ext>
                </a:extLst>
              </p:cNvPr>
              <p:cNvSpPr>
                <a:spLocks noGrp="1"/>
              </p:cNvSpPr>
              <p:nvPr>
                <p:ph idx="1"/>
              </p:nvPr>
            </p:nvSpPr>
            <p:spPr>
              <a:xfrm>
                <a:off x="250724" y="560438"/>
                <a:ext cx="11710218" cy="6150077"/>
              </a:xfrm>
            </p:spPr>
            <p:txBody>
              <a:bodyPr>
                <a:normAutofit fontScale="8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Aclaremos un poco más el comportamiento de los vórtices. Vórtice es sinónimo de torbellino, vorágine y da idea de un movimiento circular rápido. En la naturaleza se observan en distintas áreas y dimensiones, nuestro interés es en los vórtices microscópicos y que se producen a baja temperatura, no teniendo en </a:t>
                </a:r>
                <a:r>
                  <a:rPr lang="es-ES">
                    <a:latin typeface="Arial" panose="020B0604020202020204" pitchFamily="34" charset="0"/>
                    <a:cs typeface="Arial" panose="020B0604020202020204" pitchFamily="34" charset="0"/>
                  </a:rPr>
                  <a:t>cuenta los que </a:t>
                </a:r>
                <a:r>
                  <a:rPr lang="es-ES" dirty="0">
                    <a:latin typeface="Arial" panose="020B0604020202020204" pitchFamily="34" charset="0"/>
                    <a:cs typeface="Arial" panose="020B0604020202020204" pitchFamily="34" charset="0"/>
                  </a:rPr>
                  <a:t>son generados en fluidos cuánticos o superfluido, caso del helio liquido. Nos ceñimos a aquellos que se dan en la superconductividad.</a:t>
                </a:r>
              </a:p>
              <a:p>
                <a:pPr marL="0" indent="0" algn="just">
                  <a:lnSpc>
                    <a:spcPct val="120000"/>
                  </a:lnSpc>
                  <a:buNone/>
                </a:pPr>
                <a:r>
                  <a:rPr lang="es-ES" dirty="0">
                    <a:latin typeface="Arial" panose="020B0604020202020204" pitchFamily="34" charset="0"/>
                    <a:cs typeface="Arial" panose="020B0604020202020204" pitchFamily="34" charset="0"/>
                  </a:rPr>
                  <a:t>Vimos anteriormente que en el estado mixto o de vórtices existen zonas no superconductoras donde penetra el campo y se encuentran delimitadas por vórtices, generados por la circulación de electrones superconductores que encierran al campo magnético. En el centro del vórtice los electrones se encuentran en el estado normal. Hay dos longitudes que caracterizan el vórtice y que dependen del material superconductor: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𝜁</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la longitud coherencia que define la longitud de la zona central del vórtice y la longitud de penetración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cs typeface="Arial" panose="020B0604020202020204" pitchFamily="34" charset="0"/>
                      </a:rPr>
                      <m:t>λ</m:t>
                    </m:r>
                  </m:oMath>
                </a14:m>
                <a:r>
                  <a:rPr lang="es-ES" dirty="0">
                    <a:latin typeface="Arial" panose="020B0604020202020204" pitchFamily="34" charset="0"/>
                    <a:cs typeface="Arial" panose="020B0604020202020204" pitchFamily="34" charset="0"/>
                  </a:rPr>
                  <a:t> (calcularemos más adelante) que nos indica la penetración del campo fuera del tubo, (el campo y el flujo se encuentra en la zona normal, dentro del tubo) pasando este valor de </a:t>
                </a:r>
                <a14:m>
                  <m:oMath xmlns:m="http://schemas.openxmlformats.org/officeDocument/2006/math">
                    <m:r>
                      <m:rPr>
                        <m:sty m:val="p"/>
                      </m:rPr>
                      <a:rPr lang="el-GR" i="1">
                        <a:latin typeface="Cambria Math" panose="02040503050406030204" pitchFamily="18" charset="0"/>
                        <a:ea typeface="Cambria Math" panose="02040503050406030204" pitchFamily="18" charset="0"/>
                        <a:cs typeface="Arial" panose="020B0604020202020204" pitchFamily="34" charset="0"/>
                      </a:rPr>
                      <m:t>λ</m:t>
                    </m:r>
                  </m:oMath>
                </a14:m>
                <a:r>
                  <a:rPr lang="es-ES" dirty="0">
                    <a:latin typeface="Arial" panose="020B0604020202020204" pitchFamily="34" charset="0"/>
                    <a:cs typeface="Arial" panose="020B0604020202020204" pitchFamily="34" charset="0"/>
                  </a:rPr>
                  <a:t> el campo es pequeño. </a:t>
                </a:r>
              </a:p>
            </p:txBody>
          </p:sp>
        </mc:Choice>
        <mc:Fallback>
          <p:sp>
            <p:nvSpPr>
              <p:cNvPr id="3" name="Marcador de contenido 2">
                <a:extLst>
                  <a:ext uri="{FF2B5EF4-FFF2-40B4-BE49-F238E27FC236}">
                    <a16:creationId xmlns:a14="http://schemas.microsoft.com/office/drawing/2010/main" xmlns="" xmlns:a16="http://schemas.microsoft.com/office/drawing/2014/main" id="{11D0F2FE-3F5C-4580-80BC-A3E2E8C3DF0E}"/>
                  </a:ext>
                </a:extLst>
              </p:cNvPr>
              <p:cNvSpPr>
                <a:spLocks noGrp="1" noRot="1" noChangeAspect="1" noMove="1" noResize="1" noEditPoints="1" noAdjustHandles="1" noChangeArrowheads="1" noChangeShapeType="1" noTextEdit="1"/>
              </p:cNvSpPr>
              <p:nvPr>
                <p:ph idx="1"/>
              </p:nvPr>
            </p:nvSpPr>
            <p:spPr>
              <a:xfrm>
                <a:off x="250724" y="560438"/>
                <a:ext cx="11710218" cy="6150077"/>
              </a:xfrm>
              <a:blipFill>
                <a:blip r:embed="rId2" cstate="print"/>
                <a:stretch>
                  <a:fillRect l="-781" t="-694" r="-833"/>
                </a:stretch>
              </a:blipFill>
            </p:spPr>
            <p:txBody>
              <a:bodyPr/>
              <a:lstStyle/>
              <a:p>
                <a:r>
                  <a:rPr lang="es-ES">
                    <a:noFill/>
                  </a:rPr>
                  <a:t> </a:t>
                </a:r>
              </a:p>
            </p:txBody>
          </p:sp>
        </mc:Fallback>
      </mc:AlternateContent>
    </p:spTree>
    <p:extLst>
      <p:ext uri="{BB962C8B-B14F-4D97-AF65-F5344CB8AC3E}">
        <p14:creationId xmlns="" xmlns:p14="http://schemas.microsoft.com/office/powerpoint/2010/main" val="561703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599F139-1161-4202-8B96-F59FBBF6CC74}"/>
              </a:ext>
            </a:extLst>
          </p:cNvPr>
          <p:cNvSpPr>
            <a:spLocks noGrp="1"/>
          </p:cNvSpPr>
          <p:nvPr>
            <p:ph type="title"/>
          </p:nvPr>
        </p:nvSpPr>
        <p:spPr>
          <a:xfrm>
            <a:off x="838200" y="280219"/>
            <a:ext cx="10515600" cy="400819"/>
          </a:xfrm>
        </p:spPr>
        <p:txBody>
          <a:bodyPr>
            <a:noAutofit/>
          </a:bodyPr>
          <a:lstStyle/>
          <a:p>
            <a:r>
              <a:rPr lang="es-ES" sz="3600" b="1" dirty="0">
                <a:solidFill>
                  <a:srgbClr val="FF0000"/>
                </a:solidFill>
                <a:latin typeface="Arial" panose="020B0604020202020204" pitchFamily="34" charset="0"/>
                <a:cs typeface="Arial" panose="020B0604020202020204" pitchFamily="34" charset="0"/>
              </a:rPr>
              <a:t>Vórtices</a:t>
            </a:r>
            <a:endParaRPr lang="es-ES" sz="3600" dirty="0"/>
          </a:p>
        </p:txBody>
      </p:sp>
      <p:sp>
        <p:nvSpPr>
          <p:cNvPr id="3" name="Marcador de contenido 2">
            <a:extLst>
              <a:ext uri="{FF2B5EF4-FFF2-40B4-BE49-F238E27FC236}">
                <a16:creationId xmlns="" xmlns:a16="http://schemas.microsoft.com/office/drawing/2014/main" id="{7D89BF94-CE3F-452D-BB12-D7C4B75CC874}"/>
              </a:ext>
            </a:extLst>
          </p:cNvPr>
          <p:cNvSpPr>
            <a:spLocks noGrp="1"/>
          </p:cNvSpPr>
          <p:nvPr>
            <p:ph idx="1"/>
          </p:nvPr>
        </p:nvSpPr>
        <p:spPr>
          <a:xfrm>
            <a:off x="162232" y="811161"/>
            <a:ext cx="5279923" cy="5766620"/>
          </a:xfrm>
        </p:spPr>
        <p:txBody>
          <a:bodyPr>
            <a:normAutofit/>
          </a:bodyPr>
          <a:lstStyle/>
          <a:p>
            <a:pPr marL="0" indent="0" algn="just">
              <a:lnSpc>
                <a:spcPct val="100000"/>
              </a:lnSpc>
              <a:buNone/>
            </a:pPr>
            <a:r>
              <a:rPr lang="es-ES" dirty="0">
                <a:latin typeface="Arial" panose="020B0604020202020204" pitchFamily="34" charset="0"/>
                <a:cs typeface="Arial" panose="020B0604020202020204" pitchFamily="34" charset="0"/>
              </a:rPr>
              <a:t>En el esquema se representa la estructura de un tubo de flujo y el vórtice superconductor. Vemos también la curva de densidad de electrones superconductores en función de la distancia al centro del tubo, cero en el núcleo,(solo electrones normales en el núcleo), En azul el campo magnético con su longitud de penetración.</a:t>
            </a:r>
          </a:p>
        </p:txBody>
      </p:sp>
      <p:pic>
        <p:nvPicPr>
          <p:cNvPr id="8" name="Imagen 7">
            <a:extLst>
              <a:ext uri="{FF2B5EF4-FFF2-40B4-BE49-F238E27FC236}">
                <a16:creationId xmlns="" xmlns:a16="http://schemas.microsoft.com/office/drawing/2014/main" id="{7B0B392A-676E-4F68-B6CC-260C4A9C7BEF}"/>
              </a:ext>
            </a:extLst>
          </p:cNvPr>
          <p:cNvPicPr>
            <a:picLocks noChangeAspect="1"/>
          </p:cNvPicPr>
          <p:nvPr/>
        </p:nvPicPr>
        <p:blipFill>
          <a:blip r:embed="rId2" cstate="print"/>
          <a:stretch>
            <a:fillRect/>
          </a:stretch>
        </p:blipFill>
        <p:spPr>
          <a:xfrm>
            <a:off x="5560142" y="811161"/>
            <a:ext cx="6469626" cy="5332541"/>
          </a:xfrm>
          <a:prstGeom prst="rect">
            <a:avLst/>
          </a:prstGeom>
        </p:spPr>
      </p:pic>
    </p:spTree>
    <p:extLst>
      <p:ext uri="{BB962C8B-B14F-4D97-AF65-F5344CB8AC3E}">
        <p14:creationId xmlns="" xmlns:p14="http://schemas.microsoft.com/office/powerpoint/2010/main" val="1989823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FFC5C74-A33D-4DE5-864D-7666DC5EC462}"/>
              </a:ext>
            </a:extLst>
          </p:cNvPr>
          <p:cNvSpPr>
            <a:spLocks noGrp="1"/>
          </p:cNvSpPr>
          <p:nvPr>
            <p:ph type="title"/>
          </p:nvPr>
        </p:nvSpPr>
        <p:spPr>
          <a:xfrm>
            <a:off x="838200" y="0"/>
            <a:ext cx="10515600" cy="793115"/>
          </a:xfrm>
        </p:spPr>
        <p:txBody>
          <a:bodyPr/>
          <a:lstStyle/>
          <a:p>
            <a:pPr algn="ctr"/>
            <a:r>
              <a:rPr lang="es-ES" b="1" dirty="0">
                <a:solidFill>
                  <a:srgbClr val="FF0000"/>
                </a:solidFill>
              </a:rPr>
              <a:t>Superconductores tipo II</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AC93E21C-F698-45F9-8900-FF6DCA0E516C}"/>
                  </a:ext>
                </a:extLst>
              </p:cNvPr>
              <p:cNvSpPr>
                <a:spLocks noGrp="1"/>
              </p:cNvSpPr>
              <p:nvPr>
                <p:ph idx="1"/>
              </p:nvPr>
            </p:nvSpPr>
            <p:spPr>
              <a:xfrm>
                <a:off x="274319" y="793115"/>
                <a:ext cx="5709265" cy="5699760"/>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el esquema se observa la magnetización en función del campo, para los dos tipos de semiconductores, también vemos los vórtices, (en verde), indicando el aumento de estos hasta el final, cuando el material esta en estado normal (totalmente verde indicando la penetración del campo).</a:t>
                </a:r>
              </a:p>
              <a:p>
                <a:pPr marL="0" indent="0" algn="just">
                  <a:lnSpc>
                    <a:spcPct val="120000"/>
                  </a:lnSpc>
                  <a:buNone/>
                </a:pPr>
                <a:r>
                  <a:rPr lang="es-ES" dirty="0">
                    <a:latin typeface="Arial" panose="020B0604020202020204" pitchFamily="34" charset="0"/>
                    <a:cs typeface="Arial" panose="020B0604020202020204" pitchFamily="34" charset="0"/>
                  </a:rPr>
                  <a:t>  Este tipo de superconductor está hechos de aleaciones metálicas o de óxidos cerámicos complejos. Los más utilizados en  imanes superconductores, Nb-Ti y Nb</a:t>
                </a:r>
                <a:r>
                  <a:rPr lang="es-ES" baseline="-25000" dirty="0">
                    <a:latin typeface="Arial" panose="020B0604020202020204" pitchFamily="34" charset="0"/>
                    <a:cs typeface="Arial" panose="020B0604020202020204" pitchFamily="34" charset="0"/>
                  </a:rPr>
                  <a:t>3</a:t>
                </a:r>
                <a:r>
                  <a:rPr lang="es-ES" dirty="0">
                    <a:latin typeface="Arial" panose="020B0604020202020204" pitchFamily="34" charset="0"/>
                    <a:cs typeface="Arial" panose="020B0604020202020204" pitchFamily="34" charset="0"/>
                  </a:rPr>
                  <a:t>Sn, el campo crítico es </a:t>
                </a:r>
                <a14:m>
                  <m:oMath xmlns:m="http://schemas.openxmlformats.org/officeDocument/2006/math">
                    <m:r>
                      <a:rPr lang="es-ES" b="0" i="1" smtClean="0">
                        <a:latin typeface="Cambria Math" panose="02040503050406030204" pitchFamily="18" charset="0"/>
                        <a:cs typeface="Arial" panose="020B0604020202020204" pitchFamily="34" charset="0"/>
                      </a:rPr>
                      <m:t>13</m:t>
                    </m:r>
                    <m:r>
                      <a:rPr lang="es-ES" b="0" i="1" smtClean="0">
                        <a:latin typeface="Cambria Math" panose="02040503050406030204" pitchFamily="18" charset="0"/>
                        <a:cs typeface="Arial" panose="020B0604020202020204" pitchFamily="34" charset="0"/>
                      </a:rPr>
                      <m:t>𝑇</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dirty="0" smtClean="0">
                        <a:latin typeface="Cambria Math" panose="02040503050406030204" pitchFamily="18" charset="0"/>
                        <a:cs typeface="Arial" panose="020B0604020202020204" pitchFamily="34" charset="0"/>
                      </a:rPr>
                      <m:t>2</m:t>
                    </m:r>
                    <m:r>
                      <a:rPr lang="es-ES" b="0" i="1" dirty="0" smtClean="0">
                        <a:latin typeface="Cambria Math" panose="02040503050406030204" pitchFamily="18" charset="0"/>
                        <a:cs typeface="Arial" panose="020B0604020202020204" pitchFamily="34" charset="0"/>
                      </a:rPr>
                      <m:t>7</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respectivamente, y la densidad de corriente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&gt;</m:t>
                    </m:r>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5</m:t>
                        </m:r>
                      </m:sup>
                    </m:sSup>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𝑐𝑚</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den>
                    </m:f>
                    <m:r>
                      <a:rPr lang="es-ES" b="0" i="0"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comparada con </a:t>
                </a:r>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3</m:t>
                        </m:r>
                      </m:sup>
                    </m:sSup>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𝐴</m:t>
                        </m:r>
                      </m:num>
                      <m:den>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a:rPr lang="es-ES" i="1">
                                <a:latin typeface="Cambria Math" panose="02040503050406030204" pitchFamily="18" charset="0"/>
                                <a:ea typeface="Cambria Math" panose="02040503050406030204" pitchFamily="18" charset="0"/>
                                <a:cs typeface="Arial" panose="020B0604020202020204" pitchFamily="34" charset="0"/>
                              </a:rPr>
                              <m:t>𝑐𝑚</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den>
                    </m:f>
                  </m:oMath>
                </a14:m>
                <a:r>
                  <a:rPr lang="es-ES" dirty="0">
                    <a:latin typeface="Arial" panose="020B0604020202020204" pitchFamily="34" charset="0"/>
                    <a:cs typeface="Arial" panose="020B0604020202020204" pitchFamily="34" charset="0"/>
                  </a:rPr>
                  <a:t>  para el hilo de Cu común.</a:t>
                </a:r>
              </a:p>
              <a:p>
                <a:pPr marL="0" indent="0" algn="just">
                  <a:lnSpc>
                    <a:spcPct val="120000"/>
                  </a:lnSpc>
                  <a:buNone/>
                </a:pPr>
                <a:r>
                  <a:rPr lang="es-ES" dirty="0">
                    <a:latin typeface="Arial" panose="020B0604020202020204" pitchFamily="34" charset="0"/>
                    <a:cs typeface="Arial" panose="020B0604020202020204" pitchFamily="34" charset="0"/>
                  </a:rPr>
                  <a:t>Las temperaturas críticas para </a:t>
                </a:r>
                <a14:m>
                  <m:oMath xmlns:m="http://schemas.openxmlformats.org/officeDocument/2006/math">
                    <m:r>
                      <a:rPr lang="es-ES" b="0" i="1" smtClean="0">
                        <a:latin typeface="Cambria Math" panose="02040503050406030204" pitchFamily="18" charset="0"/>
                        <a:cs typeface="Arial" panose="020B0604020202020204" pitchFamily="34" charset="0"/>
                      </a:rPr>
                      <m:t>𝑁𝑏𝑇𝑖</m:t>
                    </m:r>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𝑁𝑏</m:t>
                        </m:r>
                      </m:e>
                      <m:sub>
                        <m:r>
                          <a:rPr lang="es-ES" b="0" i="1" smtClean="0">
                            <a:latin typeface="Cambria Math" panose="02040503050406030204" pitchFamily="18" charset="0"/>
                            <a:cs typeface="Arial" panose="020B0604020202020204" pitchFamily="34" charset="0"/>
                          </a:rPr>
                          <m:t>3</m:t>
                        </m:r>
                      </m:sub>
                    </m:sSub>
                    <m:r>
                      <a:rPr lang="es-ES" b="0" i="1" smtClean="0">
                        <a:latin typeface="Cambria Math" panose="02040503050406030204" pitchFamily="18" charset="0"/>
                        <a:cs typeface="Arial" panose="020B0604020202020204" pitchFamily="34" charset="0"/>
                      </a:rPr>
                      <m:t>𝑆𝑛</m:t>
                    </m:r>
                  </m:oMath>
                </a14:m>
                <a:r>
                  <a:rPr lang="es-ES" dirty="0">
                    <a:latin typeface="Arial" panose="020B0604020202020204" pitchFamily="34" charset="0"/>
                    <a:cs typeface="Arial" panose="020B0604020202020204" pitchFamily="34" charset="0"/>
                  </a:rPr>
                  <a:t> es de </a:t>
                </a:r>
                <a14:m>
                  <m:oMath xmlns:m="http://schemas.openxmlformats.org/officeDocument/2006/math">
                    <m:r>
                      <a:rPr lang="es-ES" b="0" i="1" smtClean="0">
                        <a:latin typeface="Cambria Math" panose="02040503050406030204" pitchFamily="18" charset="0"/>
                        <a:cs typeface="Arial" panose="020B0604020202020204" pitchFamily="34" charset="0"/>
                      </a:rPr>
                      <m:t>10</m:t>
                    </m:r>
                    <m:r>
                      <a:rPr lang="es-ES" b="0" i="1" smtClean="0">
                        <a:latin typeface="Cambria Math" panose="02040503050406030204" pitchFamily="18" charset="0"/>
                        <a:cs typeface="Arial" panose="020B0604020202020204" pitchFamily="34" charset="0"/>
                      </a:rPr>
                      <m:t>𝐾</m:t>
                    </m:r>
                  </m:oMath>
                </a14:m>
                <a:r>
                  <a:rPr lang="es-ES" dirty="0">
                    <a:latin typeface="Arial" panose="020B0604020202020204" pitchFamily="34" charset="0"/>
                    <a:cs typeface="Arial" panose="020B0604020202020204" pitchFamily="34" charset="0"/>
                  </a:rPr>
                  <a:t> y </a:t>
                </a:r>
                <a14:m>
                  <m:oMath xmlns:m="http://schemas.openxmlformats.org/officeDocument/2006/math">
                    <m:r>
                      <a:rPr lang="es-ES" i="1">
                        <a:latin typeface="Cambria Math" panose="02040503050406030204" pitchFamily="18" charset="0"/>
                        <a:cs typeface="Arial" panose="020B0604020202020204" pitchFamily="34" charset="0"/>
                      </a:rPr>
                      <m:t>1</m:t>
                    </m:r>
                    <m:r>
                      <a:rPr lang="es-ES" b="0" i="1" smtClean="0">
                        <a:latin typeface="Cambria Math" panose="02040503050406030204" pitchFamily="18" charset="0"/>
                        <a:cs typeface="Arial" panose="020B0604020202020204" pitchFamily="34" charset="0"/>
                      </a:rPr>
                      <m:t>8</m:t>
                    </m:r>
                    <m:r>
                      <a:rPr lang="es-ES" i="1">
                        <a:latin typeface="Cambria Math" panose="02040503050406030204" pitchFamily="18" charset="0"/>
                        <a:cs typeface="Arial" panose="020B0604020202020204" pitchFamily="34" charset="0"/>
                      </a:rPr>
                      <m:t>𝐾</m:t>
                    </m:r>
                  </m:oMath>
                </a14:m>
                <a:r>
                  <a:rPr lang="es-ES" dirty="0">
                    <a:latin typeface="Arial" panose="020B0604020202020204" pitchFamily="34" charset="0"/>
                    <a:cs typeface="Arial" panose="020B0604020202020204" pitchFamily="34" charset="0"/>
                  </a:rPr>
                  <a:t> respectivamente. EL  </a:t>
                </a:r>
                <a14:m>
                  <m:oMath xmlns:m="http://schemas.openxmlformats.org/officeDocument/2006/math">
                    <m:r>
                      <m:rPr>
                        <m:sty m:val="p"/>
                      </m:rPr>
                      <a:rPr lang="es-ES" b="0" i="0" smtClean="0">
                        <a:latin typeface="Cambria Math" panose="02040503050406030204" pitchFamily="18" charset="0"/>
                        <a:cs typeface="Arial" panose="020B0604020202020204" pitchFamily="34" charset="0"/>
                      </a:rPr>
                      <m:t>He</m:t>
                    </m:r>
                  </m:oMath>
                </a14:m>
                <a:r>
                  <a:rPr lang="es-ES" dirty="0">
                    <a:latin typeface="Arial" panose="020B0604020202020204" pitchFamily="34" charset="0"/>
                    <a:cs typeface="Arial" panose="020B0604020202020204" pitchFamily="34" charset="0"/>
                  </a:rPr>
                  <a:t>  líquido puede enfriamientos a </a:t>
                </a:r>
                <a14:m>
                  <m:oMath xmlns:m="http://schemas.openxmlformats.org/officeDocument/2006/math">
                    <m:r>
                      <a:rPr lang="es-ES" i="1" dirty="0" smtClean="0">
                        <a:latin typeface="Cambria Math" panose="02040503050406030204" pitchFamily="18" charset="0"/>
                        <a:cs typeface="Arial" panose="020B0604020202020204" pitchFamily="34" charset="0"/>
                      </a:rPr>
                      <m:t>4</m:t>
                    </m:r>
                    <m:r>
                      <a:rPr lang="es-ES" b="0" i="1" dirty="0" smtClean="0">
                        <a:latin typeface="Cambria Math" panose="02040503050406030204" pitchFamily="18" charset="0"/>
                        <a:cs typeface="Arial" panose="020B0604020202020204" pitchFamily="34" charset="0"/>
                      </a:rPr>
                      <m:t>2</m:t>
                    </m:r>
                    <m:r>
                      <a:rPr lang="es-ES" i="1">
                        <a:latin typeface="Cambria Math" panose="02040503050406030204" pitchFamily="18" charset="0"/>
                        <a:cs typeface="Arial" panose="020B0604020202020204" pitchFamily="34" charset="0"/>
                      </a:rPr>
                      <m:t>𝐾</m:t>
                    </m:r>
                    <m:r>
                      <a:rPr lang="es-ES" b="0" i="0"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a presión atmosférica, y tan bajo como  </a:t>
                </a:r>
                <a14:m>
                  <m:oMath xmlns:m="http://schemas.openxmlformats.org/officeDocument/2006/math">
                    <m:r>
                      <a:rPr lang="es-ES" i="1">
                        <a:latin typeface="Cambria Math" panose="02040503050406030204" pitchFamily="18" charset="0"/>
                        <a:cs typeface="Arial" panose="020B0604020202020204" pitchFamily="34" charset="0"/>
                      </a:rPr>
                      <m:t>1</m:t>
                    </m:r>
                    <m:r>
                      <a:rPr lang="es-ES" b="0" i="1" smtClean="0">
                        <a:latin typeface="Cambria Math" panose="02040503050406030204" pitchFamily="18" charset="0"/>
                        <a:cs typeface="Arial" panose="020B0604020202020204" pitchFamily="34" charset="0"/>
                      </a:rPr>
                      <m:t>,8</m:t>
                    </m:r>
                    <m:r>
                      <a:rPr lang="es-ES" i="1">
                        <a:latin typeface="Cambria Math" panose="02040503050406030204" pitchFamily="18" charset="0"/>
                        <a:cs typeface="Arial" panose="020B0604020202020204" pitchFamily="34" charset="0"/>
                      </a:rPr>
                      <m:t>𝐾</m:t>
                    </m:r>
                  </m:oMath>
                </a14:m>
                <a:r>
                  <a:rPr lang="es-ES" dirty="0">
                    <a:latin typeface="Arial" panose="020B0604020202020204" pitchFamily="34" charset="0"/>
                    <a:cs typeface="Arial" panose="020B0604020202020204" pitchFamily="34" charset="0"/>
                  </a:rPr>
                  <a:t> a presión reducida. </a:t>
                </a:r>
              </a:p>
              <a:p>
                <a:pPr marL="0" indent="0" algn="just">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AC93E21C-F698-45F9-8900-FF6DCA0E516C}"/>
                  </a:ext>
                </a:extLst>
              </p:cNvPr>
              <p:cNvSpPr>
                <a:spLocks noGrp="1" noRot="1" noChangeAspect="1" noMove="1" noResize="1" noEditPoints="1" noAdjustHandles="1" noChangeArrowheads="1" noChangeShapeType="1" noTextEdit="1"/>
              </p:cNvSpPr>
              <p:nvPr>
                <p:ph idx="1"/>
              </p:nvPr>
            </p:nvSpPr>
            <p:spPr>
              <a:xfrm>
                <a:off x="274319" y="793115"/>
                <a:ext cx="5709265" cy="5699760"/>
              </a:xfrm>
              <a:blipFill>
                <a:blip r:embed="rId2" cstate="print"/>
                <a:stretch>
                  <a:fillRect l="-854" t="-535" r="-854"/>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E365FB13-8009-43DF-B204-03A0C5AFA2FD}"/>
              </a:ext>
            </a:extLst>
          </p:cNvPr>
          <p:cNvPicPr>
            <a:picLocks noChangeAspect="1"/>
          </p:cNvPicPr>
          <p:nvPr/>
        </p:nvPicPr>
        <p:blipFill>
          <a:blip r:embed="rId3" cstate="print"/>
          <a:stretch>
            <a:fillRect/>
          </a:stretch>
        </p:blipFill>
        <p:spPr>
          <a:xfrm>
            <a:off x="6208418" y="1678483"/>
            <a:ext cx="5709263" cy="3786269"/>
          </a:xfrm>
          <a:prstGeom prst="rect">
            <a:avLst/>
          </a:prstGeom>
        </p:spPr>
      </p:pic>
    </p:spTree>
    <p:extLst>
      <p:ext uri="{BB962C8B-B14F-4D97-AF65-F5344CB8AC3E}">
        <p14:creationId xmlns="" xmlns:p14="http://schemas.microsoft.com/office/powerpoint/2010/main" val="1666653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7A531B4-3483-48F6-AEA3-6AC5503FD643}"/>
              </a:ext>
            </a:extLst>
          </p:cNvPr>
          <p:cNvSpPr>
            <a:spLocks noGrp="1"/>
          </p:cNvSpPr>
          <p:nvPr>
            <p:ph type="title"/>
          </p:nvPr>
        </p:nvSpPr>
        <p:spPr>
          <a:xfrm>
            <a:off x="958121" y="0"/>
            <a:ext cx="10515600" cy="535420"/>
          </a:xfrm>
        </p:spPr>
        <p:txBody>
          <a:bodyPr>
            <a:normAutofit/>
          </a:bodyPr>
          <a:lstStyle/>
          <a:p>
            <a:pPr algn="ctr"/>
            <a:r>
              <a:rPr lang="es-ES" sz="3200" dirty="0">
                <a:solidFill>
                  <a:srgbClr val="FF0000"/>
                </a:solidFill>
                <a:latin typeface="Arial" panose="020B0604020202020204" pitchFamily="34" charset="0"/>
                <a:cs typeface="Arial" panose="020B0604020202020204" pitchFamily="34" charset="0"/>
              </a:rPr>
              <a:t>Termodinámica de la superconductividad</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EED65BA5-4666-4BD6-888E-3AEC2558A7EB}"/>
                  </a:ext>
                </a:extLst>
              </p:cNvPr>
              <p:cNvSpPr>
                <a:spLocks noGrp="1"/>
              </p:cNvSpPr>
              <p:nvPr>
                <p:ph idx="1"/>
              </p:nvPr>
            </p:nvSpPr>
            <p:spPr>
              <a:xfrm>
                <a:off x="243840" y="404734"/>
                <a:ext cx="11673840" cy="6453265"/>
              </a:xfrm>
            </p:spPr>
            <p:txBody>
              <a:bodyPr>
                <a:normAutofit fontScale="5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El estudio de un sistema puede hacerse de dos maneras: macroscópicamente o microscópicamente, en muchos casos se complementan ambas descripciones. La termodinámica de un sistema es una descripción macroscópica del mismo. Si el sistema realiza un trabajo distinto de </a:t>
                </a:r>
                <a14:m>
                  <m:oMath xmlns:m="http://schemas.openxmlformats.org/officeDocument/2006/math">
                    <m:r>
                      <a:rPr lang="es-ES" b="0" i="1" smtClean="0">
                        <a:latin typeface="Cambria Math" panose="02040503050406030204" pitchFamily="18" charset="0"/>
                        <a:cs typeface="Arial" panose="020B0604020202020204" pitchFamily="34" charset="0"/>
                      </a:rPr>
                      <m:t>𝑝𝑑𝑣</m:t>
                    </m:r>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(eléctrico o magnético) debemos modificar las formulas, Sea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𝑥</m:t>
                        </m:r>
                      </m:e>
                      <m:sub>
                        <m:r>
                          <a:rPr lang="es-ES" b="0" i="1" smtClean="0">
                            <a:latin typeface="Cambria Math" panose="02040503050406030204" pitchFamily="18" charset="0"/>
                            <a:cs typeface="Arial" panose="020B0604020202020204" pitchFamily="34" charset="0"/>
                          </a:rPr>
                          <m:t>𝑗</m:t>
                        </m:r>
                      </m:sub>
                    </m:sSub>
                    <m:r>
                      <a:rPr lang="es-ES" b="0" i="1" smtClean="0">
                        <a:latin typeface="Cambria Math" panose="02040503050406030204" pitchFamily="18" charset="0"/>
                        <a:cs typeface="Arial" panose="020B0604020202020204" pitchFamily="34" charset="0"/>
                      </a:rPr>
                      <m:t>, </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𝑦</m:t>
                        </m:r>
                      </m:e>
                      <m:sub>
                        <m:r>
                          <a:rPr lang="es-ES" b="0" i="1" smtClean="0">
                            <a:latin typeface="Cambria Math" panose="02040503050406030204" pitchFamily="18" charset="0"/>
                            <a:cs typeface="Arial" panose="020B0604020202020204" pitchFamily="34" charset="0"/>
                          </a:rPr>
                          <m:t>𝑗</m:t>
                        </m:r>
                      </m:sub>
                    </m:sSub>
                  </m:oMath>
                </a14:m>
                <a:r>
                  <a:rPr lang="es-ES" dirty="0">
                    <a:latin typeface="Arial" panose="020B0604020202020204" pitchFamily="34" charset="0"/>
                    <a:cs typeface="Arial" panose="020B0604020202020204" pitchFamily="34" charset="0"/>
                  </a:rPr>
                  <a:t> pares de magnitudes extensivas e intensivas acoplada. Puede, en algunos casos se use otras variables equivalentes</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Luego la variación de energía interna la escribimos </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cs typeface="Arial" panose="020B0604020202020204" pitchFamily="34" charset="0"/>
                        </a:rPr>
                        <m:t>𝑑𝑈</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𝑑𝑄</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𝑊</m:t>
                          </m:r>
                        </m:e>
                        <m:sub>
                          <m:r>
                            <a:rPr lang="es-ES" i="1">
                              <a:latin typeface="Cambria Math" panose="02040503050406030204" pitchFamily="18" charset="0"/>
                              <a:cs typeface="Arial" panose="020B0604020202020204" pitchFamily="34" charset="0"/>
                            </a:rPr>
                            <m:t>𝑚</m:t>
                          </m:r>
                        </m:sub>
                      </m:sSub>
                      <m:r>
                        <a:rPr lang="es-ES" i="1">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𝑊</m:t>
                          </m:r>
                        </m:e>
                        <m:sub>
                          <m:r>
                            <a:rPr lang="es-ES" b="0" i="1" smtClean="0">
                              <a:latin typeface="Cambria Math" panose="02040503050406030204" pitchFamily="18" charset="0"/>
                              <a:cs typeface="Arial" panose="020B0604020202020204" pitchFamily="34" charset="0"/>
                            </a:rPr>
                            <m:t>𝑒</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𝑊</m:t>
                          </m:r>
                        </m:e>
                        <m:sub>
                          <m:r>
                            <a:rPr lang="es-ES" i="1">
                              <a:latin typeface="Cambria Math" panose="02040503050406030204" pitchFamily="18" charset="0"/>
                              <a:cs typeface="Arial" panose="020B0604020202020204" pitchFamily="34" charset="0"/>
                            </a:rPr>
                            <m:t>𝑚𝑎𝑔</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𝑇𝑑𝑆</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𝑝𝑣</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𝐸𝑑𝑝</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𝐵𝑑𝑀</m:t>
                      </m:r>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Los distintos potenciales termodinámicos serán </a:t>
                </a:r>
              </a:p>
              <a:p>
                <a:pPr marL="0" indent="0" algn="ctr">
                  <a:lnSpc>
                    <a:spcPct val="120000"/>
                  </a:lnSpc>
                  <a:buNone/>
                </a:pPr>
                <a14:m>
                  <m:oMath xmlns:m="http://schemas.openxmlformats.org/officeDocument/2006/math">
                    <m:r>
                      <a:rPr lang="es-ES" b="0" i="1" smtClean="0">
                        <a:latin typeface="Cambria Math" panose="02040503050406030204" pitchFamily="18" charset="0"/>
                        <a:cs typeface="Arial" panose="020B0604020202020204" pitchFamily="34" charset="0"/>
                      </a:rPr>
                      <m:t>𝐹</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𝑥</m:t>
                        </m:r>
                      </m:e>
                      <m:sub>
                        <m:r>
                          <a:rPr lang="es-ES" i="1">
                            <a:latin typeface="Cambria Math" panose="02040503050406030204" pitchFamily="18" charset="0"/>
                            <a:cs typeface="Arial" panose="020B0604020202020204" pitchFamily="34" charset="0"/>
                          </a:rPr>
                          <m:t>𝑗</m:t>
                        </m:r>
                      </m:sub>
                    </m:sSub>
                  </m:oMath>
                </a14:m>
                <a:r>
                  <a:rPr lang="es-ES" dirty="0">
                    <a:latin typeface="Arial" panose="020B0604020202020204" pitchFamily="34" charset="0"/>
                    <a:cs typeface="Arial" panose="020B0604020202020204" pitchFamily="34" charset="0"/>
                  </a:rPr>
                  <a:t>) ,  </a:t>
                </a:r>
                <a14:m>
                  <m:oMath xmlns:m="http://schemas.openxmlformats.org/officeDocument/2006/math">
                    <m:r>
                      <a:rPr lang="es-ES" b="0" i="1" smtClean="0">
                        <a:latin typeface="Cambria Math" panose="02040503050406030204" pitchFamily="18" charset="0"/>
                        <a:cs typeface="Arial" panose="020B0604020202020204" pitchFamily="34" charset="0"/>
                      </a:rPr>
                      <m:t>𝐺</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𝑦</m:t>
                        </m:r>
                      </m:e>
                      <m:sub>
                        <m:r>
                          <a:rPr lang="es-ES" i="1">
                            <a:latin typeface="Cambria Math" panose="02040503050406030204" pitchFamily="18" charset="0"/>
                            <a:cs typeface="Arial" panose="020B0604020202020204" pitchFamily="34" charset="0"/>
                          </a:rPr>
                          <m:t>𝑗</m:t>
                        </m:r>
                      </m:sub>
                    </m:sSub>
                    <m:r>
                      <a:rPr lang="es-ES" b="0" i="1" smtClean="0">
                        <a:latin typeface="Cambria Math" panose="02040503050406030204" pitchFamily="18" charset="0"/>
                        <a:cs typeface="Arial" panose="020B0604020202020204" pitchFamily="34" charset="0"/>
                      </a:rPr>
                      <m:t>)</m:t>
                    </m:r>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Energía libre de Helmholtz   </a:t>
                </a:r>
                <a14:m>
                  <m:oMath xmlns:m="http://schemas.openxmlformats.org/officeDocument/2006/math">
                    <m:r>
                      <a:rPr lang="es-ES">
                        <a:latin typeface="Cambria Math" panose="02040503050406030204" pitchFamily="18" charset="0"/>
                        <a:cs typeface="Arial" panose="020B0604020202020204" pitchFamily="34" charset="0"/>
                      </a:rPr>
                      <m:t>                 </m:t>
                    </m:r>
                    <m:r>
                      <a:rPr lang="es-ES" i="1">
                        <a:latin typeface="Cambria Math" panose="02040503050406030204" pitchFamily="18" charset="0"/>
                        <a:cs typeface="Arial" panose="020B0604020202020204" pitchFamily="34" charset="0"/>
                      </a:rPr>
                      <m:t>𝑑𝐹</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𝑆𝑑𝑇</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𝐵𝑑𝑀</m:t>
                    </m:r>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Entalpia                                              </a:t>
                </a:r>
                <a14:m>
                  <m:oMath xmlns:m="http://schemas.openxmlformats.org/officeDocument/2006/math">
                    <m:r>
                      <m:rPr>
                        <m:sty m:val="p"/>
                      </m:rPr>
                      <a:rPr lang="es-ES">
                        <a:latin typeface="Cambria Math" panose="02040503050406030204" pitchFamily="18" charset="0"/>
                        <a:ea typeface="Cambria Math" panose="02040503050406030204" pitchFamily="18" charset="0"/>
                        <a:cs typeface="Arial" panose="020B0604020202020204" pitchFamily="34" charset="0"/>
                      </a:rPr>
                      <m:t>d</m:t>
                    </m:r>
                    <m:r>
                      <a:rPr lang="es-ES" i="1">
                        <a:latin typeface="Cambria Math" panose="02040503050406030204" pitchFamily="18" charset="0"/>
                        <a:ea typeface="Cambria Math" panose="02040503050406030204" pitchFamily="18" charset="0"/>
                        <a:cs typeface="Arial" panose="020B0604020202020204" pitchFamily="34" charset="0"/>
                      </a:rPr>
                      <m:t>ℋ</m:t>
                    </m:r>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𝑇𝑑𝑆</m:t>
                    </m:r>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𝐵𝑑</m:t>
                    </m:r>
                  </m:oMath>
                </a14:m>
                <a:r>
                  <a:rPr lang="es-ES" dirty="0">
                    <a:latin typeface="Arial" panose="020B0604020202020204" pitchFamily="34" charset="0"/>
                    <a:cs typeface="Arial" panose="020B0604020202020204" pitchFamily="34" charset="0"/>
                  </a:rPr>
                  <a:t>M</a:t>
                </a:r>
              </a:p>
              <a:p>
                <a:pPr marL="0" indent="0" algn="just">
                  <a:lnSpc>
                    <a:spcPct val="120000"/>
                  </a:lnSpc>
                  <a:buNone/>
                </a:pPr>
                <a:r>
                  <a:rPr lang="es-ES" dirty="0">
                    <a:latin typeface="Arial" panose="020B0604020202020204" pitchFamily="34" charset="0"/>
                    <a:cs typeface="Arial" panose="020B0604020202020204" pitchFamily="34" charset="0"/>
                  </a:rPr>
                  <a:t>Energía libre de Gibbs (magnética) </a:t>
                </a:r>
                <a14:m>
                  <m:oMath xmlns:m="http://schemas.openxmlformats.org/officeDocument/2006/math">
                    <m:r>
                      <a:rPr lang="es-ES">
                        <a:latin typeface="Cambria Math" panose="02040503050406030204" pitchFamily="18" charset="0"/>
                      </a:rPr>
                      <m:t>   </m:t>
                    </m:r>
                    <m:r>
                      <a:rPr lang="es-ES" i="1">
                        <a:latin typeface="Cambria Math" panose="02040503050406030204" pitchFamily="18" charset="0"/>
                      </a:rPr>
                      <m:t>𝑑𝐺</m:t>
                    </m:r>
                    <m:r>
                      <a:rPr lang="es-ES" i="1">
                        <a:latin typeface="Cambria Math" panose="02040503050406030204" pitchFamily="18" charset="0"/>
                      </a:rPr>
                      <m:t>=−</m:t>
                    </m:r>
                    <m:r>
                      <a:rPr lang="es-ES" i="1">
                        <a:latin typeface="Cambria Math" panose="02040503050406030204" pitchFamily="18" charset="0"/>
                      </a:rPr>
                      <m:t>𝑆𝑑𝑇</m:t>
                    </m:r>
                    <m:r>
                      <a:rPr lang="es-ES" i="1">
                        <a:latin typeface="Cambria Math" panose="02040503050406030204" pitchFamily="18" charset="0"/>
                      </a:rPr>
                      <m:t>−</m:t>
                    </m:r>
                    <m:r>
                      <a:rPr lang="es-ES" b="0" i="1" smtClean="0">
                        <a:latin typeface="Cambria Math" panose="02040503050406030204" pitchFamily="18" charset="0"/>
                      </a:rPr>
                      <m:t>𝑀</m:t>
                    </m:r>
                    <m:r>
                      <a:rPr lang="es-ES" i="1">
                        <a:latin typeface="Cambria Math" panose="02040503050406030204" pitchFamily="18" charset="0"/>
                      </a:rPr>
                      <m:t>𝑑</m:t>
                    </m:r>
                    <m:r>
                      <m:rPr>
                        <m:sty m:val="p"/>
                      </m:rPr>
                      <a:rPr lang="es-ES" b="0" i="0" smtClean="0">
                        <a:latin typeface="Cambria Math" panose="02040503050406030204" pitchFamily="18" charset="0"/>
                      </a:rPr>
                      <m:t>B</m:t>
                    </m:r>
                  </m:oMath>
                </a14:m>
                <a:r>
                  <a:rPr lang="es-ES" dirty="0">
                    <a:latin typeface="Arial" panose="020B0604020202020204" pitchFamily="34" charset="0"/>
                    <a:cs typeface="Arial" panose="020B0604020202020204" pitchFamily="34" charset="0"/>
                  </a:rPr>
                  <a:t>  o bien </a:t>
                </a:r>
                <a14:m>
                  <m:oMath xmlns:m="http://schemas.openxmlformats.org/officeDocument/2006/math">
                    <m:r>
                      <a:rPr lang="es-ES" i="1">
                        <a:latin typeface="Cambria Math" panose="02040503050406030204" pitchFamily="18" charset="0"/>
                      </a:rPr>
                      <m:t>𝑑𝐺</m:t>
                    </m:r>
                    <m:r>
                      <a:rPr lang="es-ES" i="1">
                        <a:latin typeface="Cambria Math" panose="02040503050406030204" pitchFamily="18" charset="0"/>
                      </a:rPr>
                      <m:t>=−</m:t>
                    </m:r>
                    <m:r>
                      <a:rPr lang="es-ES" i="1">
                        <a:latin typeface="Cambria Math" panose="02040503050406030204" pitchFamily="18" charset="0"/>
                      </a:rPr>
                      <m:t>𝑆𝑑𝑇</m:t>
                    </m:r>
                    <m:r>
                      <a:rPr lang="es-ES" i="1">
                        <a:latin typeface="Cambria Math" panose="02040503050406030204" pitchFamily="18" charset="0"/>
                      </a:rPr>
                      <m:t>−</m:t>
                    </m:r>
                    <m:r>
                      <a:rPr lang="es-ES" i="1">
                        <a:latin typeface="Cambria Math" panose="02040503050406030204" pitchFamily="18" charset="0"/>
                      </a:rPr>
                      <m:t>𝐵𝑑𝐻</m:t>
                    </m:r>
                  </m:oMath>
                </a14:m>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EED65BA5-4666-4BD6-888E-3AEC2558A7EB}"/>
                  </a:ext>
                </a:extLst>
              </p:cNvPr>
              <p:cNvSpPr>
                <a:spLocks noGrp="1" noRot="1" noChangeAspect="1" noMove="1" noResize="1" noEditPoints="1" noAdjustHandles="1" noChangeArrowheads="1" noChangeShapeType="1" noTextEdit="1"/>
              </p:cNvSpPr>
              <p:nvPr>
                <p:ph idx="1"/>
              </p:nvPr>
            </p:nvSpPr>
            <p:spPr>
              <a:xfrm>
                <a:off x="243840" y="404734"/>
                <a:ext cx="11673840" cy="6453265"/>
              </a:xfrm>
              <a:blipFill>
                <a:blip r:embed="rId2" cstate="print"/>
                <a:stretch>
                  <a:fillRect l="-209" t="-189" r="-209"/>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graphicFrame>
            <p:nvGraphicFramePr>
              <p:cNvPr id="4" name="Tabla 3">
                <a:extLst>
                  <a:ext uri="{FF2B5EF4-FFF2-40B4-BE49-F238E27FC236}">
                    <a16:creationId xmlns:a16="http://schemas.microsoft.com/office/drawing/2014/main" id="{7B96A0BC-4D94-4741-AFB1-62612D017049}"/>
                  </a:ext>
                </a:extLst>
              </p:cNvPr>
              <p:cNvGraphicFramePr>
                <a:graphicFrameLocks noGrp="1"/>
              </p:cNvGraphicFramePr>
              <p:nvPr>
                <p:extLst>
                  <p:ext uri="{D42A27DB-BD31-4B8C-83A1-F6EECF244321}">
                    <p14:modId xmlns:p14="http://schemas.microsoft.com/office/powerpoint/2010/main" val="3840626831"/>
                  </p:ext>
                </p:extLst>
              </p:nvPr>
            </p:nvGraphicFramePr>
            <p:xfrm>
              <a:off x="2440333" y="1659450"/>
              <a:ext cx="7049730" cy="1971916"/>
            </p:xfrm>
            <a:graphic>
              <a:graphicData uri="http://schemas.openxmlformats.org/drawingml/2006/table">
                <a:tbl>
                  <a:tblPr firstRow="1" lastCol="1" bandRow="1">
                    <a:tableStyleId>{284E427A-3D55-4303-BF80-6455036E1DE7}</a:tableStyleId>
                  </a:tblPr>
                  <a:tblGrid>
                    <a:gridCol w="1426731">
                      <a:extLst>
                        <a:ext uri="{9D8B030D-6E8A-4147-A177-3AD203B41FA5}">
                          <a16:colId xmlns:a16="http://schemas.microsoft.com/office/drawing/2014/main" val="262338463"/>
                        </a:ext>
                      </a:extLst>
                    </a:gridCol>
                    <a:gridCol w="2076730">
                      <a:extLst>
                        <a:ext uri="{9D8B030D-6E8A-4147-A177-3AD203B41FA5}">
                          <a16:colId xmlns:a16="http://schemas.microsoft.com/office/drawing/2014/main" val="4064438334"/>
                        </a:ext>
                      </a:extLst>
                    </a:gridCol>
                    <a:gridCol w="3546269">
                      <a:extLst>
                        <a:ext uri="{9D8B030D-6E8A-4147-A177-3AD203B41FA5}">
                          <a16:colId xmlns:a16="http://schemas.microsoft.com/office/drawing/2014/main" val="2787822458"/>
                        </a:ext>
                      </a:extLst>
                    </a:gridCol>
                  </a:tblGrid>
                  <a:tr h="519034">
                    <a:tc>
                      <a:txBody>
                        <a:bodyPr/>
                        <a:lstStyle/>
                        <a:p>
                          <a:pPr algn="ctr"/>
                          <a:r>
                            <a:rPr lang="es-ES" dirty="0">
                              <a:solidFill>
                                <a:schemeClr val="tx1"/>
                              </a:solidFill>
                            </a:rPr>
                            <a:t>sistema</a:t>
                          </a:r>
                          <a:endParaRPr lang="es-ES" b="1"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ES" i="1" smtClean="0">
                                        <a:solidFill>
                                          <a:schemeClr val="tx1"/>
                                        </a:solidFill>
                                        <a:latin typeface="Cambria Math" panose="02040503050406030204" pitchFamily="18" charset="0"/>
                                      </a:rPr>
                                    </m:ctrlPr>
                                  </m:sSubPr>
                                  <m:e>
                                    <m:r>
                                      <a:rPr lang="es-ES" smtClean="0">
                                        <a:solidFill>
                                          <a:schemeClr val="tx1"/>
                                        </a:solidFill>
                                        <a:latin typeface="Cambria Math" panose="02040503050406030204" pitchFamily="18" charset="0"/>
                                      </a:rPr>
                                      <m:t>𝒙</m:t>
                                    </m:r>
                                  </m:e>
                                  <m:sub>
                                    <m:r>
                                      <a:rPr lang="es-ES" smtClean="0">
                                        <a:solidFill>
                                          <a:schemeClr val="tx1"/>
                                        </a:solidFill>
                                        <a:latin typeface="Cambria Math" panose="02040503050406030204" pitchFamily="18" charset="0"/>
                                      </a:rPr>
                                      <m:t>𝒋</m:t>
                                    </m:r>
                                  </m:sub>
                                </m:sSub>
                              </m:oMath>
                            </m:oMathPara>
                          </a14:m>
                          <a:endParaRPr lang="es-ES" b="1"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ES" i="1" smtClean="0">
                                        <a:solidFill>
                                          <a:schemeClr val="tx1"/>
                                        </a:solidFill>
                                        <a:latin typeface="Cambria Math" panose="02040503050406030204" pitchFamily="18" charset="0"/>
                                      </a:rPr>
                                    </m:ctrlPr>
                                  </m:sSubPr>
                                  <m:e>
                                    <m:r>
                                      <a:rPr lang="es-ES" smtClean="0">
                                        <a:solidFill>
                                          <a:schemeClr val="tx1"/>
                                        </a:solidFill>
                                        <a:latin typeface="Cambria Math" panose="02040503050406030204" pitchFamily="18" charset="0"/>
                                      </a:rPr>
                                      <m:t>𝒚</m:t>
                                    </m:r>
                                  </m:e>
                                  <m:sub>
                                    <m:r>
                                      <a:rPr lang="es-ES" smtClean="0">
                                        <a:solidFill>
                                          <a:schemeClr val="tx1"/>
                                        </a:solidFill>
                                        <a:latin typeface="Cambria Math" panose="02040503050406030204" pitchFamily="18" charset="0"/>
                                      </a:rPr>
                                      <m:t>𝒋</m:t>
                                    </m:r>
                                  </m:sub>
                                </m:sSub>
                              </m:oMath>
                            </m:oMathPara>
                          </a14:m>
                          <a:endParaRPr lang="es-ES" b="1" dirty="0">
                            <a:solidFill>
                              <a:schemeClr val="tx1"/>
                            </a:solidFill>
                          </a:endParaRPr>
                        </a:p>
                      </a:txBody>
                      <a:tcPr anchor="ctr"/>
                    </a:tc>
                    <a:extLst>
                      <a:ext uri="{0D108BD9-81ED-4DB2-BD59-A6C34878D82A}">
                        <a16:rowId xmlns:a16="http://schemas.microsoft.com/office/drawing/2014/main" val="2632361230"/>
                      </a:ext>
                    </a:extLst>
                  </a:tr>
                  <a:tr h="484294">
                    <a:tc>
                      <a:txBody>
                        <a:bodyPr/>
                        <a:lstStyle/>
                        <a:p>
                          <a:pPr algn="ctr"/>
                          <a:r>
                            <a:rPr lang="es-ES" b="0" dirty="0">
                              <a:solidFill>
                                <a:schemeClr val="tx1"/>
                              </a:solidFill>
                            </a:rPr>
                            <a:t>Mecánico</a:t>
                          </a:r>
                        </a:p>
                      </a:txBody>
                      <a:tcPr anchor="ctr"/>
                    </a:tc>
                    <a:tc>
                      <a:txBody>
                        <a:bodyPr/>
                        <a:lstStyle/>
                        <a:p>
                          <a:pPr algn="ctr"/>
                          <a:r>
                            <a:rPr lang="es-ES" dirty="0">
                              <a:solidFill>
                                <a:schemeClr val="tx1"/>
                              </a:solidFill>
                            </a:rPr>
                            <a:t>volumen   </a:t>
                          </a:r>
                          <a14:m>
                            <m:oMath xmlns:m="http://schemas.openxmlformats.org/officeDocument/2006/math">
                              <m:r>
                                <a:rPr lang="es-ES" smtClean="0">
                                  <a:solidFill>
                                    <a:schemeClr val="tx1"/>
                                  </a:solidFill>
                                  <a:latin typeface="Cambria Math" panose="02040503050406030204" pitchFamily="18" charset="0"/>
                                </a:rPr>
                                <m:t>𝒗</m:t>
                              </m:r>
                            </m:oMath>
                          </a14:m>
                          <a:endParaRPr lang="es-ES" b="1" dirty="0">
                            <a:solidFill>
                              <a:schemeClr val="tx1"/>
                            </a:solidFill>
                          </a:endParaRPr>
                        </a:p>
                      </a:txBody>
                      <a:tcPr anchor="ctr"/>
                    </a:tc>
                    <a:tc>
                      <a:txBody>
                        <a:bodyPr/>
                        <a:lstStyle/>
                        <a:p>
                          <a:pPr algn="ctr"/>
                          <a:r>
                            <a:rPr lang="es-ES" b="0" dirty="0">
                              <a:solidFill>
                                <a:schemeClr val="tx1"/>
                              </a:solidFill>
                            </a:rPr>
                            <a:t>presión</a:t>
                          </a:r>
                          <a:r>
                            <a:rPr lang="es-ES" dirty="0">
                              <a:solidFill>
                                <a:schemeClr val="tx1"/>
                              </a:solidFill>
                            </a:rPr>
                            <a:t>  </a:t>
                          </a:r>
                          <a14:m>
                            <m:oMath xmlns:m="http://schemas.openxmlformats.org/officeDocument/2006/math">
                              <m:r>
                                <a:rPr lang="es-ES" smtClean="0">
                                  <a:solidFill>
                                    <a:schemeClr val="tx1"/>
                                  </a:solidFill>
                                  <a:latin typeface="Cambria Math" panose="02040503050406030204" pitchFamily="18" charset="0"/>
                                </a:rPr>
                                <m:t>𝒑</m:t>
                              </m:r>
                            </m:oMath>
                          </a14:m>
                          <a:endParaRPr lang="es-ES" b="1" dirty="0">
                            <a:solidFill>
                              <a:schemeClr val="tx1"/>
                            </a:solidFill>
                          </a:endParaRPr>
                        </a:p>
                      </a:txBody>
                      <a:tcPr anchor="ctr"/>
                    </a:tc>
                    <a:extLst>
                      <a:ext uri="{0D108BD9-81ED-4DB2-BD59-A6C34878D82A}">
                        <a16:rowId xmlns:a16="http://schemas.microsoft.com/office/drawing/2014/main" val="2405882372"/>
                      </a:ext>
                    </a:extLst>
                  </a:tr>
                  <a:tr h="484294">
                    <a:tc>
                      <a:txBody>
                        <a:bodyPr/>
                        <a:lstStyle/>
                        <a:p>
                          <a:pPr algn="ctr"/>
                          <a:r>
                            <a:rPr lang="es-ES" dirty="0">
                              <a:solidFill>
                                <a:schemeClr val="tx1"/>
                              </a:solidFill>
                            </a:rPr>
                            <a:t>Eléctrico</a:t>
                          </a:r>
                          <a:endParaRPr lang="es-ES" b="1" dirty="0">
                            <a:solidFill>
                              <a:schemeClr val="tx1"/>
                            </a:solidFill>
                          </a:endParaRPr>
                        </a:p>
                      </a:txBody>
                      <a:tcPr anchor="ctr"/>
                    </a:tc>
                    <a:tc>
                      <a:txBody>
                        <a:bodyPr/>
                        <a:lstStyle/>
                        <a:p>
                          <a:pPr algn="ctr"/>
                          <a:r>
                            <a:rPr lang="es-ES" dirty="0">
                              <a:solidFill>
                                <a:schemeClr val="tx1"/>
                              </a:solidFill>
                            </a:rPr>
                            <a:t> polarización </a:t>
                          </a:r>
                          <a14:m>
                            <m:oMath xmlns:m="http://schemas.openxmlformats.org/officeDocument/2006/math">
                              <m:r>
                                <a:rPr lang="es-ES" smtClean="0">
                                  <a:solidFill>
                                    <a:schemeClr val="tx1"/>
                                  </a:solidFill>
                                  <a:latin typeface="Cambria Math" panose="02040503050406030204" pitchFamily="18" charset="0"/>
                                </a:rPr>
                                <m:t>𝑷</m:t>
                              </m:r>
                            </m:oMath>
                          </a14:m>
                          <a:endParaRPr lang="es-ES" b="1" dirty="0">
                            <a:solidFill>
                              <a:schemeClr val="tx1"/>
                            </a:solidFill>
                          </a:endParaRPr>
                        </a:p>
                      </a:txBody>
                      <a:tcPr anchor="ctr"/>
                    </a:tc>
                    <a:tc>
                      <a:txBody>
                        <a:bodyPr/>
                        <a:lstStyle/>
                        <a:p>
                          <a:pPr algn="ctr"/>
                          <a:r>
                            <a:rPr lang="es-ES" b="0" dirty="0">
                              <a:solidFill>
                                <a:schemeClr val="tx1"/>
                              </a:solidFill>
                            </a:rPr>
                            <a:t>campo eléctrico  </a:t>
                          </a:r>
                          <a14:m>
                            <m:oMath xmlns:m="http://schemas.openxmlformats.org/officeDocument/2006/math">
                              <m:r>
                                <a:rPr lang="es-ES" smtClean="0">
                                  <a:solidFill>
                                    <a:schemeClr val="tx1"/>
                                  </a:solidFill>
                                  <a:latin typeface="Cambria Math" panose="02040503050406030204" pitchFamily="18" charset="0"/>
                                </a:rPr>
                                <m:t>𝑬</m:t>
                              </m:r>
                            </m:oMath>
                          </a14:m>
                          <a:endParaRPr lang="es-ES" b="1" dirty="0">
                            <a:solidFill>
                              <a:schemeClr val="tx1"/>
                            </a:solidFill>
                          </a:endParaRPr>
                        </a:p>
                      </a:txBody>
                      <a:tcPr anchor="ctr"/>
                    </a:tc>
                    <a:extLst>
                      <a:ext uri="{0D108BD9-81ED-4DB2-BD59-A6C34878D82A}">
                        <a16:rowId xmlns:a16="http://schemas.microsoft.com/office/drawing/2014/main" val="3423316590"/>
                      </a:ext>
                    </a:extLst>
                  </a:tr>
                  <a:tr h="484294">
                    <a:tc>
                      <a:txBody>
                        <a:bodyPr/>
                        <a:lstStyle/>
                        <a:p>
                          <a:pPr algn="ctr"/>
                          <a:r>
                            <a:rPr lang="es-ES" dirty="0">
                              <a:solidFill>
                                <a:schemeClr val="tx1"/>
                              </a:solidFill>
                            </a:rPr>
                            <a:t>Magnético</a:t>
                          </a:r>
                          <a:endParaRPr lang="es-ES" b="1" dirty="0">
                            <a:solidFill>
                              <a:schemeClr val="tx1"/>
                            </a:solidFill>
                          </a:endParaRPr>
                        </a:p>
                      </a:txBody>
                      <a:tcPr anchor="ctr"/>
                    </a:tc>
                    <a:tc>
                      <a:txBody>
                        <a:bodyPr/>
                        <a:lstStyle/>
                        <a:p>
                          <a:pPr algn="ctr"/>
                          <a:r>
                            <a:rPr lang="es-ES" dirty="0">
                              <a:solidFill>
                                <a:schemeClr val="tx1"/>
                              </a:solidFill>
                            </a:rPr>
                            <a:t>magnetización </a:t>
                          </a:r>
                          <a14:m>
                            <m:oMath xmlns:m="http://schemas.openxmlformats.org/officeDocument/2006/math">
                              <m:r>
                                <a:rPr lang="es-ES" smtClean="0">
                                  <a:solidFill>
                                    <a:schemeClr val="tx1"/>
                                  </a:solidFill>
                                  <a:latin typeface="Cambria Math" panose="02040503050406030204" pitchFamily="18" charset="0"/>
                                </a:rPr>
                                <m:t>𝑴</m:t>
                              </m:r>
                            </m:oMath>
                          </a14:m>
                          <a:endParaRPr lang="es-ES" b="1" dirty="0">
                            <a:solidFill>
                              <a:schemeClr val="tx1"/>
                            </a:solidFill>
                          </a:endParaRPr>
                        </a:p>
                      </a:txBody>
                      <a:tcPr anchor="ctr"/>
                    </a:tc>
                    <a:tc>
                      <a:txBody>
                        <a:bodyPr/>
                        <a:lstStyle/>
                        <a:p>
                          <a:pPr algn="ctr"/>
                          <a:r>
                            <a:rPr lang="es-ES" b="0" dirty="0">
                              <a:solidFill>
                                <a:schemeClr val="tx1"/>
                              </a:solidFill>
                            </a:rPr>
                            <a:t>campo magnético  </a:t>
                          </a:r>
                          <a14:m>
                            <m:oMath xmlns:m="http://schemas.openxmlformats.org/officeDocument/2006/math">
                              <m:r>
                                <a:rPr lang="es-ES" smtClean="0">
                                  <a:solidFill>
                                    <a:schemeClr val="tx1"/>
                                  </a:solidFill>
                                  <a:latin typeface="Cambria Math" panose="02040503050406030204" pitchFamily="18" charset="0"/>
                                </a:rPr>
                                <m:t>𝑩</m:t>
                              </m:r>
                            </m:oMath>
                          </a14:m>
                          <a:endParaRPr lang="es-ES" b="1" dirty="0">
                            <a:solidFill>
                              <a:schemeClr val="tx1"/>
                            </a:solidFill>
                          </a:endParaRPr>
                        </a:p>
                      </a:txBody>
                      <a:tcPr anchor="ctr"/>
                    </a:tc>
                    <a:extLst>
                      <a:ext uri="{0D108BD9-81ED-4DB2-BD59-A6C34878D82A}">
                        <a16:rowId xmlns:a16="http://schemas.microsoft.com/office/drawing/2014/main" val="2200341747"/>
                      </a:ext>
                    </a:extLst>
                  </a:tr>
                </a:tbl>
              </a:graphicData>
            </a:graphic>
          </p:graphicFrame>
        </mc:Choice>
        <mc:Fallback>
          <p:graphicFrame>
            <p:nvGraphicFramePr>
              <p:cNvPr id="4" name="Tabla 3">
                <a:extLst>
                  <a:ext uri="{FF2B5EF4-FFF2-40B4-BE49-F238E27FC236}">
                    <a16:creationId xmlns:a14="http://schemas.microsoft.com/office/drawing/2010/main" xmlns="" xmlns:a16="http://schemas.microsoft.com/office/drawing/2014/main" id="{7B96A0BC-4D94-4741-AFB1-62612D017049}"/>
                  </a:ext>
                </a:extLst>
              </p:cNvPr>
              <p:cNvGraphicFramePr>
                <a:graphicFrameLocks noGrp="1"/>
              </p:cNvGraphicFramePr>
              <p:nvPr>
                <p:extLst>
                  <p:ext uri="{D42A27DB-BD31-4B8C-83A1-F6EECF244321}">
                    <p14:modId xmlns:a14="http://schemas.microsoft.com/office/drawing/2010/main" xmlns="" xmlns:p14="http://schemas.microsoft.com/office/powerpoint/2010/main" val="3840626831"/>
                  </p:ext>
                </p:extLst>
              </p:nvPr>
            </p:nvGraphicFramePr>
            <p:xfrm>
              <a:off x="2440333" y="1659450"/>
              <a:ext cx="7049730" cy="1971916"/>
            </p:xfrm>
            <a:graphic>
              <a:graphicData uri="http://schemas.openxmlformats.org/drawingml/2006/table">
                <a:tbl>
                  <a:tblPr firstRow="1" lastCol="1" bandRow="1">
                    <a:tableStyleId>{284E427A-3D55-4303-BF80-6455036E1DE7}</a:tableStyleId>
                  </a:tblPr>
                  <a:tblGrid>
                    <a:gridCol w="1426731">
                      <a:extLst>
                        <a:ext uri="{9D8B030D-6E8A-4147-A177-3AD203B41FA5}">
                          <a16:colId xmlns:a14="http://schemas.microsoft.com/office/drawing/2010/main" xmlns="" xmlns:a16="http://schemas.microsoft.com/office/drawing/2014/main" val="262338463"/>
                        </a:ext>
                      </a:extLst>
                    </a:gridCol>
                    <a:gridCol w="2076730">
                      <a:extLst>
                        <a:ext uri="{9D8B030D-6E8A-4147-A177-3AD203B41FA5}">
                          <a16:colId xmlns:a14="http://schemas.microsoft.com/office/drawing/2010/main" xmlns="" xmlns:a16="http://schemas.microsoft.com/office/drawing/2014/main" val="4064438334"/>
                        </a:ext>
                      </a:extLst>
                    </a:gridCol>
                    <a:gridCol w="3546269">
                      <a:extLst>
                        <a:ext uri="{9D8B030D-6E8A-4147-A177-3AD203B41FA5}">
                          <a16:colId xmlns:a14="http://schemas.microsoft.com/office/drawing/2010/main" xmlns="" xmlns:a16="http://schemas.microsoft.com/office/drawing/2014/main" val="2787822458"/>
                        </a:ext>
                      </a:extLst>
                    </a:gridCol>
                  </a:tblGrid>
                  <a:tr h="519034">
                    <a:tc>
                      <a:txBody>
                        <a:bodyPr/>
                        <a:lstStyle/>
                        <a:p>
                          <a:pPr algn="ctr"/>
                          <a:r>
                            <a:rPr lang="es-ES" dirty="0">
                              <a:solidFill>
                                <a:schemeClr val="tx1"/>
                              </a:solidFill>
                            </a:rPr>
                            <a:t>sistema</a:t>
                          </a:r>
                          <a:endParaRPr lang="es-ES" b="1" dirty="0">
                            <a:solidFill>
                              <a:schemeClr val="tx1"/>
                            </a:solidFill>
                          </a:endParaRPr>
                        </a:p>
                      </a:txBody>
                      <a:tcPr anchor="ctr"/>
                    </a:tc>
                    <a:tc>
                      <a:txBody>
                        <a:bodyPr/>
                        <a:lstStyle/>
                        <a:p>
                          <a:endParaRPr lang="es-ES"/>
                        </a:p>
                      </a:txBody>
                      <a:tcPr anchor="ctr">
                        <a:blipFill>
                          <a:blip r:embed="rId3"/>
                          <a:stretch>
                            <a:fillRect l="-68915" t="-1176" r="-171261" b="-288235"/>
                          </a:stretch>
                        </a:blipFill>
                      </a:tcPr>
                    </a:tc>
                    <a:tc>
                      <a:txBody>
                        <a:bodyPr/>
                        <a:lstStyle/>
                        <a:p>
                          <a:endParaRPr lang="es-ES"/>
                        </a:p>
                      </a:txBody>
                      <a:tcPr anchor="ctr">
                        <a:blipFill>
                          <a:blip r:embed="rId3"/>
                          <a:stretch>
                            <a:fillRect l="-98969" t="-1176" r="-344" b="-288235"/>
                          </a:stretch>
                        </a:blipFill>
                      </a:tcPr>
                    </a:tc>
                    <a:extLst>
                      <a:ext uri="{0D108BD9-81ED-4DB2-BD59-A6C34878D82A}">
                        <a16:rowId xmlns:a14="http://schemas.microsoft.com/office/drawing/2010/main" xmlns="" xmlns:a16="http://schemas.microsoft.com/office/drawing/2014/main" val="2632361230"/>
                      </a:ext>
                    </a:extLst>
                  </a:tr>
                  <a:tr h="484294">
                    <a:tc>
                      <a:txBody>
                        <a:bodyPr/>
                        <a:lstStyle/>
                        <a:p>
                          <a:pPr algn="ctr"/>
                          <a:r>
                            <a:rPr lang="es-ES" b="0" dirty="0">
                              <a:solidFill>
                                <a:schemeClr val="tx1"/>
                              </a:solidFill>
                            </a:rPr>
                            <a:t>Mecánico</a:t>
                          </a:r>
                        </a:p>
                      </a:txBody>
                      <a:tcPr anchor="ctr"/>
                    </a:tc>
                    <a:tc>
                      <a:txBody>
                        <a:bodyPr/>
                        <a:lstStyle/>
                        <a:p>
                          <a:endParaRPr lang="es-ES"/>
                        </a:p>
                      </a:txBody>
                      <a:tcPr anchor="ctr">
                        <a:blipFill>
                          <a:blip r:embed="rId3"/>
                          <a:stretch>
                            <a:fillRect l="-68915" t="-107500" r="-171261" b="-206250"/>
                          </a:stretch>
                        </a:blipFill>
                      </a:tcPr>
                    </a:tc>
                    <a:tc>
                      <a:txBody>
                        <a:bodyPr/>
                        <a:lstStyle/>
                        <a:p>
                          <a:endParaRPr lang="es-ES"/>
                        </a:p>
                      </a:txBody>
                      <a:tcPr anchor="ctr">
                        <a:blipFill>
                          <a:blip r:embed="rId3"/>
                          <a:stretch>
                            <a:fillRect l="-98969" t="-107500" r="-344" b="-206250"/>
                          </a:stretch>
                        </a:blipFill>
                      </a:tcPr>
                    </a:tc>
                    <a:extLst>
                      <a:ext uri="{0D108BD9-81ED-4DB2-BD59-A6C34878D82A}">
                        <a16:rowId xmlns:a14="http://schemas.microsoft.com/office/drawing/2010/main" xmlns="" xmlns:a16="http://schemas.microsoft.com/office/drawing/2014/main" val="2405882372"/>
                      </a:ext>
                    </a:extLst>
                  </a:tr>
                  <a:tr h="484294">
                    <a:tc>
                      <a:txBody>
                        <a:bodyPr/>
                        <a:lstStyle/>
                        <a:p>
                          <a:pPr algn="ctr"/>
                          <a:r>
                            <a:rPr lang="es-ES" dirty="0">
                              <a:solidFill>
                                <a:schemeClr val="tx1"/>
                              </a:solidFill>
                            </a:rPr>
                            <a:t>Eléctrico</a:t>
                          </a:r>
                          <a:endParaRPr lang="es-ES" b="1" dirty="0">
                            <a:solidFill>
                              <a:schemeClr val="tx1"/>
                            </a:solidFill>
                          </a:endParaRPr>
                        </a:p>
                      </a:txBody>
                      <a:tcPr anchor="ctr"/>
                    </a:tc>
                    <a:tc>
                      <a:txBody>
                        <a:bodyPr/>
                        <a:lstStyle/>
                        <a:p>
                          <a:endParaRPr lang="es-ES"/>
                        </a:p>
                      </a:txBody>
                      <a:tcPr anchor="ctr">
                        <a:blipFill>
                          <a:blip r:embed="rId3"/>
                          <a:stretch>
                            <a:fillRect l="-68915" t="-210127" r="-171261" b="-108861"/>
                          </a:stretch>
                        </a:blipFill>
                      </a:tcPr>
                    </a:tc>
                    <a:tc>
                      <a:txBody>
                        <a:bodyPr/>
                        <a:lstStyle/>
                        <a:p>
                          <a:endParaRPr lang="es-ES"/>
                        </a:p>
                      </a:txBody>
                      <a:tcPr anchor="ctr">
                        <a:blipFill>
                          <a:blip r:embed="rId3"/>
                          <a:stretch>
                            <a:fillRect l="-98969" t="-210127" r="-344" b="-108861"/>
                          </a:stretch>
                        </a:blipFill>
                      </a:tcPr>
                    </a:tc>
                    <a:extLst>
                      <a:ext uri="{0D108BD9-81ED-4DB2-BD59-A6C34878D82A}">
                        <a16:rowId xmlns:a14="http://schemas.microsoft.com/office/drawing/2010/main" xmlns="" xmlns:a16="http://schemas.microsoft.com/office/drawing/2014/main" val="3423316590"/>
                      </a:ext>
                    </a:extLst>
                  </a:tr>
                  <a:tr h="484294">
                    <a:tc>
                      <a:txBody>
                        <a:bodyPr/>
                        <a:lstStyle/>
                        <a:p>
                          <a:pPr algn="ctr"/>
                          <a:r>
                            <a:rPr lang="es-ES" dirty="0">
                              <a:solidFill>
                                <a:schemeClr val="tx1"/>
                              </a:solidFill>
                            </a:rPr>
                            <a:t>Magnético</a:t>
                          </a:r>
                          <a:endParaRPr lang="es-ES" b="1" dirty="0">
                            <a:solidFill>
                              <a:schemeClr val="tx1"/>
                            </a:solidFill>
                          </a:endParaRPr>
                        </a:p>
                      </a:txBody>
                      <a:tcPr anchor="ctr"/>
                    </a:tc>
                    <a:tc>
                      <a:txBody>
                        <a:bodyPr/>
                        <a:lstStyle/>
                        <a:p>
                          <a:endParaRPr lang="es-ES"/>
                        </a:p>
                      </a:txBody>
                      <a:tcPr anchor="ctr">
                        <a:blipFill>
                          <a:blip r:embed="rId3"/>
                          <a:stretch>
                            <a:fillRect l="-68915" t="-306250" r="-171261" b="-7500"/>
                          </a:stretch>
                        </a:blipFill>
                      </a:tcPr>
                    </a:tc>
                    <a:tc>
                      <a:txBody>
                        <a:bodyPr/>
                        <a:lstStyle/>
                        <a:p>
                          <a:endParaRPr lang="es-ES"/>
                        </a:p>
                      </a:txBody>
                      <a:tcPr anchor="ctr">
                        <a:blipFill>
                          <a:blip r:embed="rId3"/>
                          <a:stretch>
                            <a:fillRect l="-98969" t="-306250" r="-344" b="-7500"/>
                          </a:stretch>
                        </a:blipFill>
                      </a:tcPr>
                    </a:tc>
                    <a:extLst>
                      <a:ext uri="{0D108BD9-81ED-4DB2-BD59-A6C34878D82A}">
                        <a16:rowId xmlns:a14="http://schemas.microsoft.com/office/drawing/2010/main" xmlns="" xmlns:a16="http://schemas.microsoft.com/office/drawing/2014/main" val="2200341747"/>
                      </a:ext>
                    </a:extLst>
                  </a:tr>
                </a:tbl>
              </a:graphicData>
            </a:graphic>
          </p:graphicFrame>
        </mc:Fallback>
      </mc:AlternateContent>
    </p:spTree>
    <p:extLst>
      <p:ext uri="{BB962C8B-B14F-4D97-AF65-F5344CB8AC3E}">
        <p14:creationId xmlns="" xmlns:p14="http://schemas.microsoft.com/office/powerpoint/2010/main" val="316972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BDBC559-F920-4ECE-B1A6-85CFBA23E846}"/>
              </a:ext>
            </a:extLst>
          </p:cNvPr>
          <p:cNvSpPr>
            <a:spLocks noGrp="1"/>
          </p:cNvSpPr>
          <p:nvPr>
            <p:ph type="title"/>
          </p:nvPr>
        </p:nvSpPr>
        <p:spPr>
          <a:xfrm>
            <a:off x="8241327" y="559465"/>
            <a:ext cx="3443542" cy="564023"/>
          </a:xfrm>
        </p:spPr>
        <p:txBody>
          <a:bodyPr>
            <a:normAutofit fontScale="90000"/>
          </a:bodyPr>
          <a:lstStyle/>
          <a:p>
            <a:pPr algn="ctr"/>
            <a:r>
              <a:rPr lang="es-ES" sz="2800" b="1" dirty="0">
                <a:solidFill>
                  <a:srgbClr val="FF0000"/>
                </a:solidFill>
                <a:latin typeface="Arial" panose="020B0604020202020204" pitchFamily="34" charset="0"/>
                <a:cs typeface="Arial" panose="020B0604020202020204" pitchFamily="34" charset="0"/>
              </a:rPr>
              <a:t>Ecuación de Clausius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D15AA009-19DB-49AB-BA38-CF3A04F302EE}"/>
                  </a:ext>
                </a:extLst>
              </p:cNvPr>
              <p:cNvSpPr>
                <a:spLocks noGrp="1"/>
              </p:cNvSpPr>
              <p:nvPr>
                <p:ph idx="1"/>
              </p:nvPr>
            </p:nvSpPr>
            <p:spPr>
              <a:xfrm>
                <a:off x="0" y="117014"/>
                <a:ext cx="7757652" cy="6623972"/>
              </a:xfrm>
            </p:spPr>
            <p:txBody>
              <a:bodyPr>
                <a:normAutofit fontScale="92500"/>
              </a:bodyPr>
              <a:lstStyle/>
              <a:p>
                <a:pPr marL="0" indent="0" algn="just">
                  <a:lnSpc>
                    <a:spcPct val="120000"/>
                  </a:lnSpc>
                  <a:buNone/>
                </a:pPr>
                <a:r>
                  <a:rPr lang="es-ES" sz="1600" dirty="0">
                    <a:latin typeface="Arial" panose="020B0604020202020204" pitchFamily="34" charset="0"/>
                    <a:cs typeface="Arial" panose="020B0604020202020204" pitchFamily="34" charset="0"/>
                  </a:rPr>
                  <a:t>Luego resulta            </a:t>
                </a:r>
                <a14:m>
                  <m:oMath xmlns:m="http://schemas.openxmlformats.org/officeDocument/2006/math">
                    <m:f>
                      <m:fPr>
                        <m:ctrlPr>
                          <a:rPr lang="es-ES" sz="1600" i="1">
                            <a:latin typeface="Cambria Math" panose="02040503050406030204" pitchFamily="18" charset="0"/>
                            <a:cs typeface="Arial" panose="020B0604020202020204" pitchFamily="34" charset="0"/>
                          </a:rPr>
                        </m:ctrlPr>
                      </m:fPr>
                      <m:num>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𝐹</m:t>
                        </m:r>
                      </m:num>
                      <m:den>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𝑥</m:t>
                            </m:r>
                          </m:e>
                          <m:sub>
                            <m:r>
                              <a:rPr lang="es-ES" sz="1600" i="1">
                                <a:latin typeface="Cambria Math" panose="02040503050406030204" pitchFamily="18" charset="0"/>
                                <a:cs typeface="Arial" panose="020B0604020202020204" pitchFamily="34" charset="0"/>
                              </a:rPr>
                              <m:t>𝑗</m:t>
                            </m:r>
                          </m:sub>
                        </m:sSub>
                      </m:den>
                    </m:f>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𝑦</m:t>
                        </m:r>
                      </m:e>
                      <m:sub>
                        <m:r>
                          <a:rPr lang="es-ES" sz="1600" i="1">
                            <a:latin typeface="Cambria Math" panose="02040503050406030204" pitchFamily="18" charset="0"/>
                            <a:cs typeface="Arial" panose="020B0604020202020204" pitchFamily="34" charset="0"/>
                          </a:rPr>
                          <m:t>𝑗</m:t>
                        </m:r>
                      </m:sub>
                    </m:sSub>
                  </m:oMath>
                </a14:m>
                <a:r>
                  <a:rPr lang="es-ES" sz="1600" dirty="0">
                    <a:latin typeface="Arial" panose="020B0604020202020204" pitchFamily="34" charset="0"/>
                    <a:cs typeface="Arial" panose="020B0604020202020204" pitchFamily="34" charset="0"/>
                  </a:rPr>
                  <a:t>  </a:t>
                </a:r>
                <a14:m>
                  <m:oMath xmlns:m="http://schemas.openxmlformats.org/officeDocument/2006/math">
                    <m:f>
                      <m:fPr>
                        <m:ctrlPr>
                          <a:rPr lang="es-ES" sz="1600" i="1">
                            <a:latin typeface="Cambria Math" panose="02040503050406030204" pitchFamily="18" charset="0"/>
                            <a:cs typeface="Arial" panose="020B0604020202020204" pitchFamily="34" charset="0"/>
                          </a:rPr>
                        </m:ctrlPr>
                      </m:fPr>
                      <m:num>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𝐺</m:t>
                        </m:r>
                      </m:num>
                      <m:den>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𝑌</m:t>
                            </m:r>
                          </m:e>
                          <m:sub>
                            <m:r>
                              <a:rPr lang="es-ES" sz="1600" i="1">
                                <a:latin typeface="Cambria Math" panose="02040503050406030204" pitchFamily="18" charset="0"/>
                                <a:cs typeface="Arial" panose="020B0604020202020204" pitchFamily="34" charset="0"/>
                              </a:rPr>
                              <m:t>𝑗</m:t>
                            </m:r>
                          </m:sub>
                        </m:sSub>
                      </m:den>
                    </m:f>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𝑋</m:t>
                        </m:r>
                      </m:e>
                      <m:sub>
                        <m:r>
                          <a:rPr lang="es-ES" sz="1600" i="1">
                            <a:latin typeface="Cambria Math" panose="02040503050406030204" pitchFamily="18" charset="0"/>
                            <a:cs typeface="Arial" panose="020B0604020202020204" pitchFamily="34" charset="0"/>
                          </a:rPr>
                          <m:t>𝑗</m:t>
                        </m:r>
                      </m:sub>
                    </m:sSub>
                  </m:oMath>
                </a14:m>
                <a:r>
                  <a:rPr lang="es-ES" sz="1600" dirty="0">
                    <a:latin typeface="Arial" panose="020B0604020202020204" pitchFamily="34" charset="0"/>
                    <a:cs typeface="Arial" panose="020B0604020202020204" pitchFamily="34" charset="0"/>
                  </a:rPr>
                  <a:t>  o sea   </a:t>
                </a:r>
                <a14:m>
                  <m:oMath xmlns:m="http://schemas.openxmlformats.org/officeDocument/2006/math">
                    <m:f>
                      <m:fPr>
                        <m:ctrlPr>
                          <a:rPr lang="es-ES" sz="1600" i="1">
                            <a:latin typeface="Cambria Math" panose="02040503050406030204" pitchFamily="18" charset="0"/>
                            <a:cs typeface="Arial" panose="020B0604020202020204" pitchFamily="34" charset="0"/>
                          </a:rPr>
                        </m:ctrlPr>
                      </m:fPr>
                      <m:num>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𝐹</m:t>
                        </m:r>
                      </m:num>
                      <m:den>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𝑀</m:t>
                        </m:r>
                      </m:den>
                    </m:f>
                    <m:r>
                      <a:rPr lang="es-ES" sz="1600" i="1">
                        <a:latin typeface="Cambria Math" panose="02040503050406030204" pitchFamily="18" charset="0"/>
                        <a:cs typeface="Arial" panose="020B0604020202020204" pitchFamily="34" charset="0"/>
                      </a:rPr>
                      <m:t>=</m:t>
                    </m:r>
                    <m:r>
                      <m:rPr>
                        <m:sty m:val="p"/>
                      </m:rPr>
                      <a:rPr lang="es-ES" sz="1600">
                        <a:latin typeface="Cambria Math" panose="02040503050406030204" pitchFamily="18" charset="0"/>
                        <a:cs typeface="Arial" panose="020B0604020202020204" pitchFamily="34" charset="0"/>
                      </a:rPr>
                      <m:t>B</m:t>
                    </m:r>
                    <m:r>
                      <a:rPr lang="es-ES" sz="1600">
                        <a:latin typeface="Cambria Math" panose="02040503050406030204" pitchFamily="18" charset="0"/>
                        <a:cs typeface="Arial" panose="020B0604020202020204" pitchFamily="34" charset="0"/>
                      </a:rPr>
                      <m:t> </m:t>
                    </m:r>
                  </m:oMath>
                </a14:m>
                <a:r>
                  <a:rPr lang="es-ES" sz="1600" dirty="0">
                    <a:latin typeface="Arial" panose="020B0604020202020204" pitchFamily="34" charset="0"/>
                    <a:cs typeface="Arial" panose="020B0604020202020204" pitchFamily="34" charset="0"/>
                  </a:rPr>
                  <a:t>  y </a:t>
                </a:r>
                <a14:m>
                  <m:oMath xmlns:m="http://schemas.openxmlformats.org/officeDocument/2006/math">
                    <m:f>
                      <m:fPr>
                        <m:ctrlPr>
                          <a:rPr lang="es-ES" sz="1600" i="1">
                            <a:latin typeface="Cambria Math" panose="02040503050406030204" pitchFamily="18" charset="0"/>
                            <a:cs typeface="Arial" panose="020B0604020202020204" pitchFamily="34" charset="0"/>
                          </a:rPr>
                        </m:ctrlPr>
                      </m:fPr>
                      <m:num>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𝐺</m:t>
                        </m:r>
                      </m:num>
                      <m:den>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𝐵</m:t>
                        </m:r>
                      </m:den>
                    </m:f>
                    <m:r>
                      <a:rPr lang="es-ES" sz="1600" i="1">
                        <a:latin typeface="Cambria Math" panose="02040503050406030204" pitchFamily="18" charset="0"/>
                        <a:cs typeface="Arial" panose="020B0604020202020204" pitchFamily="34" charset="0"/>
                      </a:rPr>
                      <m:t>=</m:t>
                    </m:r>
                    <m:r>
                      <m:rPr>
                        <m:sty m:val="p"/>
                      </m:rPr>
                      <a:rPr lang="es-ES" sz="1600">
                        <a:latin typeface="Cambria Math" panose="02040503050406030204" pitchFamily="18" charset="0"/>
                        <a:cs typeface="Arial" panose="020B0604020202020204" pitchFamily="34" charset="0"/>
                      </a:rPr>
                      <m:t>M</m:t>
                    </m:r>
                  </m:oMath>
                </a14:m>
                <a:endParaRPr lang="es-ES" sz="1600" dirty="0">
                  <a:latin typeface="Arial" panose="020B0604020202020204" pitchFamily="34" charset="0"/>
                  <a:cs typeface="Arial" panose="020B0604020202020204" pitchFamily="34" charset="0"/>
                </a:endParaRPr>
              </a:p>
              <a:p>
                <a:pPr marL="0" indent="0" algn="just">
                  <a:lnSpc>
                    <a:spcPct val="120000"/>
                  </a:lnSpc>
                  <a:buNone/>
                </a:pPr>
                <a:r>
                  <a:rPr lang="es-ES" sz="1600" dirty="0">
                    <a:latin typeface="Arial" panose="020B0604020202020204" pitchFamily="34" charset="0"/>
                    <a:cs typeface="Arial" panose="020B0604020202020204" pitchFamily="34" charset="0"/>
                  </a:rPr>
                  <a:t>Estamos considerando sistemas en el que los efectos de las variaciones de presión y volumen son despreciables. Esto no siempre es así: un sistema puede cambiar su estructura cristalina con la temperatura y/o presión. También supondremos que el  trabajo químico es cero.</a:t>
                </a:r>
              </a:p>
              <a:p>
                <a:pPr marL="0" indent="0" algn="just">
                  <a:lnSpc>
                    <a:spcPct val="120000"/>
                  </a:lnSpc>
                  <a:buNone/>
                </a:pPr>
                <a:r>
                  <a:rPr lang="es-ES" sz="1600" dirty="0">
                    <a:latin typeface="Arial" panose="020B0604020202020204" pitchFamily="34" charset="0"/>
                    <a:cs typeface="Arial" panose="020B0604020202020204" pitchFamily="34" charset="0"/>
                  </a:rPr>
                  <a:t>Siguiendo la deducción tradicional de la ecuación que gobierna los cambios de fase convencionales, tratamos de hallar la equivalente para la transformación superconductora- normal.</a:t>
                </a:r>
              </a:p>
              <a:p>
                <a:pPr marL="0" indent="0" algn="just">
                  <a:lnSpc>
                    <a:spcPct val="120000"/>
                  </a:lnSpc>
                  <a:buNone/>
                </a:pPr>
                <a:r>
                  <a:rPr lang="es-ES" sz="1600" dirty="0">
                    <a:latin typeface="Arial" panose="020B0604020202020204" pitchFamily="34" charset="0"/>
                    <a:cs typeface="Arial" panose="020B0604020202020204" pitchFamily="34" charset="0"/>
                  </a:rPr>
                  <a:t>En los cambios de fase  se cumple la igualdad  de la función de Gibbs, en la curva limite</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i="1">
                              <a:latin typeface="Cambria Math" panose="02040503050406030204" pitchFamily="18" charset="0"/>
                              <a:cs typeface="Arial" panose="020B0604020202020204" pitchFamily="34" charset="0"/>
                            </a:rPr>
                            <m:t>𝑠</m:t>
                          </m:r>
                        </m:sub>
                      </m:sSub>
                      <m:d>
                        <m:dPr>
                          <m:ctrlPr>
                            <a:rPr lang="es-ES" sz="1600" i="1">
                              <a:latin typeface="Cambria Math" panose="02040503050406030204" pitchFamily="18" charset="0"/>
                              <a:cs typeface="Arial" panose="020B0604020202020204" pitchFamily="34" charset="0"/>
                            </a:rPr>
                          </m:ctrlPr>
                        </m:dPr>
                        <m:e>
                          <m:sSub>
                            <m:sSubPr>
                              <m:ctrlPr>
                                <a:rPr lang="es-ES" sz="1600" i="1" smtClean="0">
                                  <a:latin typeface="Cambria Math" panose="02040503050406030204" pitchFamily="18" charset="0"/>
                                  <a:cs typeface="Arial" panose="020B0604020202020204" pitchFamily="34" charset="0"/>
                                </a:rPr>
                              </m:ctrlPr>
                            </m:sSubPr>
                            <m:e>
                              <m:r>
                                <a:rPr lang="es-ES" sz="1600" b="0" i="1" smtClean="0">
                                  <a:latin typeface="Cambria Math" panose="02040503050406030204" pitchFamily="18" charset="0"/>
                                  <a:cs typeface="Arial" panose="020B0604020202020204" pitchFamily="34" charset="0"/>
                                </a:rPr>
                                <m:t>𝐻</m:t>
                              </m:r>
                            </m:e>
                            <m:sub>
                              <m:r>
                                <a:rPr lang="es-ES" sz="1600" b="0" i="1" smtClean="0">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b="0" i="1" smtClean="0">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b="0" i="1" smtClean="0">
                              <a:latin typeface="Cambria Math" panose="02040503050406030204" pitchFamily="18" charset="0"/>
                              <a:cs typeface="Arial" panose="020B0604020202020204" pitchFamily="34" charset="0"/>
                            </a:rPr>
                            <m:t>𝑛</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oMath>
                  </m:oMathPara>
                </a14:m>
                <a:endParaRPr lang="es-ES" sz="1600" dirty="0">
                  <a:latin typeface="Arial" panose="020B0604020202020204" pitchFamily="34" charset="0"/>
                  <a:cs typeface="Arial" panose="020B0604020202020204" pitchFamily="34" charset="0"/>
                </a:endParaRPr>
              </a:p>
              <a:p>
                <a:pPr marL="0" indent="0" algn="just">
                  <a:lnSpc>
                    <a:spcPct val="120000"/>
                  </a:lnSpc>
                  <a:buNone/>
                </a:pPr>
                <a:r>
                  <a:rPr lang="es-ES" sz="1600" dirty="0">
                    <a:latin typeface="Arial" panose="020B0604020202020204" pitchFamily="34" charset="0"/>
                    <a:cs typeface="Arial" panose="020B0604020202020204" pitchFamily="34" charset="0"/>
                  </a:rPr>
                  <a:t>Con la grafica, que se adjunta, se puede interpretar perfectamente el significado de lo que realizaremos. Partimos de un estado donde coexisten las dos fase </a:t>
                </a:r>
                <a14:m>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i="1">
                            <a:latin typeface="Cambria Math" panose="02040503050406030204" pitchFamily="18" charset="0"/>
                            <a:cs typeface="Arial" panose="020B0604020202020204" pitchFamily="34" charset="0"/>
                          </a:rPr>
                          <m:t>𝑠</m:t>
                        </m:r>
                      </m:sub>
                    </m:sSub>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i="1">
                            <a:latin typeface="Cambria Math" panose="02040503050406030204" pitchFamily="18" charset="0"/>
                            <a:cs typeface="Arial" panose="020B0604020202020204" pitchFamily="34" charset="0"/>
                          </a:rPr>
                          <m:t>𝑛</m:t>
                        </m:r>
                      </m:sub>
                    </m:sSub>
                  </m:oMath>
                </a14:m>
                <a:r>
                  <a:rPr lang="es-ES" sz="1600" dirty="0">
                    <a:latin typeface="Arial" panose="020B0604020202020204" pitchFamily="34" charset="0"/>
                    <a:cs typeface="Arial" panose="020B0604020202020204" pitchFamily="34" charset="0"/>
                  </a:rPr>
                  <a:t>, </a:t>
                </a:r>
                <a:r>
                  <a:rPr lang="es-ES" sz="1600" b="1" dirty="0">
                    <a:latin typeface="Arial" panose="020B0604020202020204" pitchFamily="34" charset="0"/>
                    <a:cs typeface="Arial" panose="020B0604020202020204" pitchFamily="34" charset="0"/>
                  </a:rPr>
                  <a:t>si el sistema evoluciona a lo largo de la curva </a:t>
                </a:r>
                <a14:m>
                  <m:oMath xmlns:m="http://schemas.openxmlformats.org/officeDocument/2006/math">
                    <m:sSub>
                      <m:sSubPr>
                        <m:ctrlPr>
                          <a:rPr lang="es-ES" sz="1600" b="1" i="1" smtClean="0">
                            <a:latin typeface="Cambria Math" panose="02040503050406030204" pitchFamily="18" charset="0"/>
                            <a:cs typeface="Arial" panose="020B0604020202020204" pitchFamily="34" charset="0"/>
                          </a:rPr>
                        </m:ctrlPr>
                      </m:sSubPr>
                      <m:e>
                        <m:r>
                          <a:rPr lang="es-ES" sz="1600" b="1" i="1" smtClean="0">
                            <a:latin typeface="Cambria Math" panose="02040503050406030204" pitchFamily="18" charset="0"/>
                            <a:cs typeface="Arial" panose="020B0604020202020204" pitchFamily="34" charset="0"/>
                          </a:rPr>
                          <m:t>𝑯</m:t>
                        </m:r>
                      </m:e>
                      <m:sub>
                        <m:r>
                          <a:rPr lang="es-ES" sz="1600" b="1" i="1" smtClean="0">
                            <a:latin typeface="Cambria Math" panose="02040503050406030204" pitchFamily="18" charset="0"/>
                            <a:cs typeface="Arial" panose="020B0604020202020204" pitchFamily="34" charset="0"/>
                          </a:rPr>
                          <m:t>𝒄</m:t>
                        </m:r>
                      </m:sub>
                    </m:sSub>
                    <m:r>
                      <a:rPr lang="es-ES" sz="1600" b="1" i="1" smtClean="0">
                        <a:latin typeface="Cambria Math" panose="02040503050406030204" pitchFamily="18" charset="0"/>
                        <a:cs typeface="Arial" panose="020B0604020202020204" pitchFamily="34" charset="0"/>
                      </a:rPr>
                      <m:t>=</m:t>
                    </m:r>
                    <m:r>
                      <a:rPr lang="es-ES" sz="1600" b="1" i="1" smtClean="0">
                        <a:latin typeface="Cambria Math" panose="02040503050406030204" pitchFamily="18" charset="0"/>
                        <a:cs typeface="Arial" panose="020B0604020202020204" pitchFamily="34" charset="0"/>
                      </a:rPr>
                      <m:t>𝒇</m:t>
                    </m:r>
                    <m:d>
                      <m:dPr>
                        <m:ctrlPr>
                          <a:rPr lang="es-ES" sz="1600" b="1" i="1" smtClean="0">
                            <a:latin typeface="Cambria Math" panose="02040503050406030204" pitchFamily="18" charset="0"/>
                            <a:cs typeface="Arial" panose="020B0604020202020204" pitchFamily="34" charset="0"/>
                          </a:rPr>
                        </m:ctrlPr>
                      </m:dPr>
                      <m:e>
                        <m:r>
                          <a:rPr lang="es-ES" sz="1600" b="1" i="1" smtClean="0">
                            <a:latin typeface="Cambria Math" panose="02040503050406030204" pitchFamily="18" charset="0"/>
                            <a:cs typeface="Arial" panose="020B0604020202020204" pitchFamily="34" charset="0"/>
                          </a:rPr>
                          <m:t>𝑻</m:t>
                        </m:r>
                      </m:e>
                    </m:d>
                  </m:oMath>
                </a14:m>
                <a:r>
                  <a:rPr lang="es-ES" sz="1600" b="1" dirty="0">
                    <a:latin typeface="Arial" panose="020B0604020202020204" pitchFamily="34" charset="0"/>
                    <a:cs typeface="Arial" panose="020B0604020202020204" pitchFamily="34" charset="0"/>
                  </a:rPr>
                  <a:t> </a:t>
                </a:r>
                <a:r>
                  <a:rPr lang="es-ES" sz="1600" dirty="0">
                    <a:latin typeface="Arial" panose="020B0604020202020204" pitchFamily="34" charset="0"/>
                    <a:cs typeface="Arial" panose="020B0604020202020204" pitchFamily="34" charset="0"/>
                  </a:rPr>
                  <a:t>un diferencia, se cumple de nuevo la igualdad de las energías de Gibbs</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i="1">
                              <a:latin typeface="Cambria Math" panose="02040503050406030204" pitchFamily="18" charset="0"/>
                              <a:cs typeface="Arial" panose="020B0604020202020204" pitchFamily="34" charset="0"/>
                            </a:rPr>
                            <m:t>𝑠</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b="0" i="1" smtClean="0">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i="1">
                              <a:latin typeface="Cambria Math" panose="02040503050406030204" pitchFamily="18" charset="0"/>
                              <a:cs typeface="Arial" panose="020B0604020202020204" pitchFamily="34" charset="0"/>
                            </a:rPr>
                            <m:t>𝑠</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𝐺</m:t>
                          </m:r>
                        </m:e>
                        <m:sub>
                          <m:r>
                            <a:rPr lang="es-ES" sz="1600" i="1">
                              <a:latin typeface="Cambria Math" panose="02040503050406030204" pitchFamily="18" charset="0"/>
                              <a:cs typeface="Arial" panose="020B0604020202020204" pitchFamily="34" charset="0"/>
                            </a:rPr>
                            <m:t>𝑛</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b="0" i="1" smtClean="0">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i="1">
                              <a:latin typeface="Cambria Math" panose="02040503050406030204" pitchFamily="18" charset="0"/>
                              <a:cs typeface="Arial" panose="020B0604020202020204" pitchFamily="34" charset="0"/>
                            </a:rPr>
                            <m:t>𝑛</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oMath>
                  </m:oMathPara>
                </a14:m>
                <a:endParaRPr lang="es-ES" sz="1600" dirty="0">
                  <a:latin typeface="Arial" panose="020B0604020202020204" pitchFamily="34" charset="0"/>
                  <a:cs typeface="Arial" panose="020B0604020202020204" pitchFamily="34" charset="0"/>
                </a:endParaRPr>
              </a:p>
              <a:p>
                <a:pPr marL="0" indent="0" algn="just">
                  <a:lnSpc>
                    <a:spcPct val="120000"/>
                  </a:lnSpc>
                  <a:buNone/>
                </a:pPr>
                <a:r>
                  <a:rPr lang="es-ES" sz="1600" dirty="0">
                    <a:latin typeface="Arial" panose="020B0604020202020204" pitchFamily="34" charset="0"/>
                    <a:cs typeface="Arial" panose="020B0604020202020204" pitchFamily="34" charset="0"/>
                  </a:rPr>
                  <a:t>Luego </a:t>
                </a:r>
                <a:endParaRPr lang="es-ES" sz="1600" i="1"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i="1">
                            <a:latin typeface="Cambria Math" panose="02040503050406030204" pitchFamily="18" charset="0"/>
                            <a:cs typeface="Arial" panose="020B0604020202020204" pitchFamily="34" charset="0"/>
                          </a:rPr>
                          <m:t>𝑠</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i="1">
                        <a:latin typeface="Cambria Math" panose="02040503050406030204" pitchFamily="18" charset="0"/>
                        <a:cs typeface="Arial" panose="020B0604020202020204" pitchFamily="34" charset="0"/>
                      </a:rPr>
                      <m:t>=</m:t>
                    </m:r>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i="1">
                            <a:latin typeface="Cambria Math" panose="02040503050406030204" pitchFamily="18" charset="0"/>
                            <a:cs typeface="Arial" panose="020B0604020202020204" pitchFamily="34" charset="0"/>
                          </a:rPr>
                          <m:t>𝑛</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oMath>
                </a14:m>
                <a:r>
                  <a:rPr lang="es-ES" sz="1600" dirty="0">
                    <a:latin typeface="Arial" panose="020B0604020202020204" pitchFamily="34" charset="0"/>
                    <a:cs typeface="Arial" panose="020B0604020202020204" pitchFamily="34" charset="0"/>
                  </a:rPr>
                  <a:t>                por tanto</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i="1">
                              <a:latin typeface="Cambria Math" panose="02040503050406030204" pitchFamily="18" charset="0"/>
                              <a:cs typeface="Arial" panose="020B0604020202020204" pitchFamily="34" charset="0"/>
                            </a:rPr>
                            <m:t>𝑠</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b="0" i="1" smtClean="0">
                          <a:latin typeface="Cambria Math" panose="02040503050406030204" pitchFamily="18" charset="0"/>
                          <a:cs typeface="Arial" panose="020B0604020202020204" pitchFamily="34" charset="0"/>
                        </a:rPr>
                        <m:t>=</m:t>
                      </m:r>
                      <m:r>
                        <a:rPr lang="es-ES" sz="1600" i="1">
                          <a:latin typeface="Cambria Math" panose="02040503050406030204" pitchFamily="18" charset="0"/>
                        </a:rPr>
                        <m:t>−</m:t>
                      </m:r>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𝑆</m:t>
                          </m:r>
                        </m:e>
                        <m:sub>
                          <m:r>
                            <a:rPr lang="es-ES" sz="1600" b="0" i="1" smtClean="0">
                              <a:latin typeface="Cambria Math" panose="02040503050406030204" pitchFamily="18" charset="0"/>
                            </a:rPr>
                            <m:t>𝑠</m:t>
                          </m:r>
                        </m:sub>
                      </m:sSub>
                      <m:r>
                        <a:rPr lang="es-ES" sz="1600" i="1">
                          <a:latin typeface="Cambria Math" panose="02040503050406030204" pitchFamily="18" charset="0"/>
                        </a:rPr>
                        <m:t>𝑑𝑇</m:t>
                      </m:r>
                      <m:r>
                        <a:rPr lang="es-ES" sz="1600" i="1">
                          <a:latin typeface="Cambria Math" panose="02040503050406030204" pitchFamily="18" charset="0"/>
                        </a:rPr>
                        <m:t>−</m:t>
                      </m:r>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𝐵</m:t>
                          </m:r>
                        </m:e>
                        <m:sub>
                          <m:r>
                            <a:rPr lang="es-ES" sz="1600" b="0" i="1" smtClean="0">
                              <a:latin typeface="Cambria Math" panose="02040503050406030204" pitchFamily="18" charset="0"/>
                            </a:rPr>
                            <m:t>𝑠</m:t>
                          </m:r>
                        </m:sub>
                      </m:sSub>
                      <m:r>
                        <a:rPr lang="es-ES" sz="1600" i="1">
                          <a:latin typeface="Cambria Math" panose="02040503050406030204" pitchFamily="18" charset="0"/>
                        </a:rPr>
                        <m:t>𝑑</m:t>
                      </m:r>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𝐻</m:t>
                          </m:r>
                        </m:e>
                        <m:sub>
                          <m:r>
                            <a:rPr lang="es-ES" sz="1600" b="0" i="1" smtClean="0">
                              <a:latin typeface="Cambria Math" panose="02040503050406030204" pitchFamily="18" charset="0"/>
                            </a:rPr>
                            <m:t>𝑐</m:t>
                          </m:r>
                        </m:sub>
                      </m:sSub>
                    </m:oMath>
                  </m:oMathPara>
                </a14:m>
                <a:endParaRPr lang="es-ES" sz="16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𝑑𝐺</m:t>
                          </m:r>
                        </m:e>
                        <m:sub>
                          <m:r>
                            <a:rPr lang="es-ES" sz="1600" b="0" i="1" smtClean="0">
                              <a:latin typeface="Cambria Math" panose="02040503050406030204" pitchFamily="18" charset="0"/>
                              <a:cs typeface="Arial" panose="020B0604020202020204" pitchFamily="34" charset="0"/>
                            </a:rPr>
                            <m:t>𝑛</m:t>
                          </m:r>
                        </m:sub>
                      </m:sSub>
                      <m:d>
                        <m:dPr>
                          <m:ctrlPr>
                            <a:rPr lang="es-ES" sz="1600" i="1">
                              <a:latin typeface="Cambria Math" panose="02040503050406030204" pitchFamily="18" charset="0"/>
                              <a:cs typeface="Arial" panose="020B0604020202020204" pitchFamily="34" charset="0"/>
                            </a:rPr>
                          </m:ctrlPr>
                        </m:dPr>
                        <m:e>
                          <m:sSub>
                            <m:sSubPr>
                              <m:ctrlPr>
                                <a:rPr lang="es-ES" sz="1600" i="1">
                                  <a:latin typeface="Cambria Math" panose="02040503050406030204" pitchFamily="18" charset="0"/>
                                  <a:cs typeface="Arial" panose="020B0604020202020204" pitchFamily="34" charset="0"/>
                                </a:rPr>
                              </m:ctrlPr>
                            </m:sSubPr>
                            <m:e>
                              <m:r>
                                <a:rPr lang="es-ES" sz="1600" i="1">
                                  <a:latin typeface="Cambria Math" panose="02040503050406030204" pitchFamily="18" charset="0"/>
                                  <a:cs typeface="Arial" panose="020B0604020202020204" pitchFamily="34" charset="0"/>
                                </a:rPr>
                                <m:t>𝐻</m:t>
                              </m:r>
                            </m:e>
                            <m:sub>
                              <m:r>
                                <a:rPr lang="es-ES" sz="1600" i="1">
                                  <a:latin typeface="Cambria Math" panose="02040503050406030204" pitchFamily="18" charset="0"/>
                                  <a:cs typeface="Arial" panose="020B0604020202020204" pitchFamily="34" charset="0"/>
                                </a:rPr>
                                <m:t>𝑐</m:t>
                              </m:r>
                            </m:sub>
                          </m:sSub>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cs typeface="Arial" panose="020B0604020202020204" pitchFamily="34" charset="0"/>
                            </a:rPr>
                            <m:t>𝑇</m:t>
                          </m:r>
                        </m:e>
                      </m:d>
                      <m:r>
                        <a:rPr lang="es-ES" sz="1600" i="1">
                          <a:latin typeface="Cambria Math" panose="02040503050406030204" pitchFamily="18" charset="0"/>
                          <a:cs typeface="Arial" panose="020B0604020202020204" pitchFamily="34" charset="0"/>
                        </a:rPr>
                        <m:t>=</m:t>
                      </m:r>
                      <m:r>
                        <a:rPr lang="es-ES" sz="1600" i="1">
                          <a:latin typeface="Cambria Math" panose="02040503050406030204" pitchFamily="18" charset="0"/>
                        </a:rPr>
                        <m:t>−</m:t>
                      </m:r>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𝑆</m:t>
                          </m:r>
                        </m:e>
                        <m:sub>
                          <m:r>
                            <a:rPr lang="es-ES" sz="1600" b="0" i="1" smtClean="0">
                              <a:latin typeface="Cambria Math" panose="02040503050406030204" pitchFamily="18" charset="0"/>
                            </a:rPr>
                            <m:t>𝑛</m:t>
                          </m:r>
                        </m:sub>
                      </m:sSub>
                      <m:r>
                        <a:rPr lang="es-ES" sz="1600" i="1">
                          <a:latin typeface="Cambria Math" panose="02040503050406030204" pitchFamily="18" charset="0"/>
                        </a:rPr>
                        <m:t>𝑑𝑇</m:t>
                      </m:r>
                      <m:r>
                        <a:rPr lang="es-ES" sz="1600" i="1">
                          <a:latin typeface="Cambria Math" panose="02040503050406030204" pitchFamily="18" charset="0"/>
                        </a:rPr>
                        <m:t>−</m:t>
                      </m:r>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𝐵</m:t>
                          </m:r>
                        </m:e>
                        <m:sub>
                          <m:r>
                            <a:rPr lang="es-ES" sz="1600" b="0" i="1" smtClean="0">
                              <a:latin typeface="Cambria Math" panose="02040503050406030204" pitchFamily="18" charset="0"/>
                            </a:rPr>
                            <m:t>𝑛</m:t>
                          </m:r>
                        </m:sub>
                      </m:sSub>
                      <m:r>
                        <a:rPr lang="es-ES" sz="1600" i="1">
                          <a:latin typeface="Cambria Math" panose="02040503050406030204" pitchFamily="18" charset="0"/>
                        </a:rPr>
                        <m:t>𝑑</m:t>
                      </m:r>
                      <m:sSub>
                        <m:sSubPr>
                          <m:ctrlPr>
                            <a:rPr lang="es-ES" sz="1600" i="1">
                              <a:latin typeface="Cambria Math" panose="02040503050406030204" pitchFamily="18" charset="0"/>
                            </a:rPr>
                          </m:ctrlPr>
                        </m:sSubPr>
                        <m:e>
                          <m:r>
                            <a:rPr lang="es-ES" sz="1600" i="1">
                              <a:latin typeface="Cambria Math" panose="02040503050406030204" pitchFamily="18" charset="0"/>
                            </a:rPr>
                            <m:t>𝐻</m:t>
                          </m:r>
                        </m:e>
                        <m:sub>
                          <m:r>
                            <a:rPr lang="es-ES" sz="1600" i="1">
                              <a:latin typeface="Cambria Math" panose="02040503050406030204" pitchFamily="18" charset="0"/>
                            </a:rPr>
                            <m:t>𝑐</m:t>
                          </m:r>
                        </m:sub>
                      </m:sSub>
                    </m:oMath>
                  </m:oMathPara>
                </a14:m>
                <a:endParaRPr lang="es-ES" sz="16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1600" i="1">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𝑆</m:t>
                          </m:r>
                        </m:e>
                        <m:sub>
                          <m:r>
                            <a:rPr lang="es-ES" sz="1600" i="1">
                              <a:latin typeface="Cambria Math" panose="02040503050406030204" pitchFamily="18" charset="0"/>
                            </a:rPr>
                            <m:t>𝑠</m:t>
                          </m:r>
                        </m:sub>
                      </m:sSub>
                      <m:r>
                        <a:rPr lang="es-ES" sz="1600" i="1">
                          <a:latin typeface="Cambria Math" panose="02040503050406030204" pitchFamily="18" charset="0"/>
                        </a:rPr>
                        <m:t>𝑑𝑇</m:t>
                      </m:r>
                      <m:r>
                        <a:rPr lang="es-ES" sz="1600" i="1">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𝐵</m:t>
                          </m:r>
                        </m:e>
                        <m:sub>
                          <m:r>
                            <a:rPr lang="es-ES" sz="1600" i="1">
                              <a:latin typeface="Cambria Math" panose="02040503050406030204" pitchFamily="18" charset="0"/>
                            </a:rPr>
                            <m:t>𝑠</m:t>
                          </m:r>
                        </m:sub>
                      </m:sSub>
                      <m:r>
                        <a:rPr lang="es-ES" sz="1600" i="1">
                          <a:latin typeface="Cambria Math" panose="02040503050406030204" pitchFamily="18" charset="0"/>
                        </a:rPr>
                        <m:t>𝑑</m:t>
                      </m:r>
                      <m:sSub>
                        <m:sSubPr>
                          <m:ctrlPr>
                            <a:rPr lang="es-ES" sz="1600" i="1">
                              <a:latin typeface="Cambria Math" panose="02040503050406030204" pitchFamily="18" charset="0"/>
                            </a:rPr>
                          </m:ctrlPr>
                        </m:sSubPr>
                        <m:e>
                          <m:r>
                            <a:rPr lang="es-ES" sz="1600" i="1">
                              <a:latin typeface="Cambria Math" panose="02040503050406030204" pitchFamily="18" charset="0"/>
                            </a:rPr>
                            <m:t>𝐻</m:t>
                          </m:r>
                        </m:e>
                        <m:sub>
                          <m:r>
                            <a:rPr lang="es-ES" sz="1600" i="1">
                              <a:latin typeface="Cambria Math" panose="02040503050406030204" pitchFamily="18" charset="0"/>
                            </a:rPr>
                            <m:t>𝑐</m:t>
                          </m:r>
                        </m:sub>
                      </m:sSub>
                      <m:r>
                        <a:rPr lang="es-ES" sz="1600" b="0" i="1" smtClean="0">
                          <a:latin typeface="Cambria Math" panose="02040503050406030204" pitchFamily="18" charset="0"/>
                        </a:rPr>
                        <m:t>=</m:t>
                      </m:r>
                      <m:r>
                        <a:rPr lang="es-ES" sz="1600" i="1">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𝑆</m:t>
                          </m:r>
                        </m:e>
                        <m:sub>
                          <m:r>
                            <a:rPr lang="es-ES" sz="1600" i="1">
                              <a:latin typeface="Cambria Math" panose="02040503050406030204" pitchFamily="18" charset="0"/>
                            </a:rPr>
                            <m:t>𝑛</m:t>
                          </m:r>
                        </m:sub>
                      </m:sSub>
                      <m:r>
                        <a:rPr lang="es-ES" sz="1600" i="1">
                          <a:latin typeface="Cambria Math" panose="02040503050406030204" pitchFamily="18" charset="0"/>
                        </a:rPr>
                        <m:t>𝑑𝑇</m:t>
                      </m:r>
                      <m:r>
                        <a:rPr lang="es-ES" sz="1600" i="1">
                          <a:latin typeface="Cambria Math" panose="02040503050406030204" pitchFamily="18" charset="0"/>
                        </a:rPr>
                        <m:t>−</m:t>
                      </m:r>
                      <m:sSub>
                        <m:sSubPr>
                          <m:ctrlPr>
                            <a:rPr lang="es-ES" sz="1600" i="1">
                              <a:latin typeface="Cambria Math" panose="02040503050406030204" pitchFamily="18" charset="0"/>
                            </a:rPr>
                          </m:ctrlPr>
                        </m:sSubPr>
                        <m:e>
                          <m:r>
                            <a:rPr lang="es-ES" sz="1600" i="1">
                              <a:latin typeface="Cambria Math" panose="02040503050406030204" pitchFamily="18" charset="0"/>
                            </a:rPr>
                            <m:t>𝐵</m:t>
                          </m:r>
                        </m:e>
                        <m:sub>
                          <m:r>
                            <a:rPr lang="es-ES" sz="1600" i="1">
                              <a:latin typeface="Cambria Math" panose="02040503050406030204" pitchFamily="18" charset="0"/>
                            </a:rPr>
                            <m:t>𝑛</m:t>
                          </m:r>
                        </m:sub>
                      </m:sSub>
                      <m:r>
                        <a:rPr lang="es-ES" sz="1600" i="1">
                          <a:latin typeface="Cambria Math" panose="02040503050406030204" pitchFamily="18" charset="0"/>
                        </a:rPr>
                        <m:t>𝑑</m:t>
                      </m:r>
                      <m:sSub>
                        <m:sSubPr>
                          <m:ctrlPr>
                            <a:rPr lang="es-ES" sz="1600" i="1">
                              <a:latin typeface="Cambria Math" panose="02040503050406030204" pitchFamily="18" charset="0"/>
                            </a:rPr>
                          </m:ctrlPr>
                        </m:sSubPr>
                        <m:e>
                          <m:r>
                            <a:rPr lang="es-ES" sz="1600" i="1">
                              <a:latin typeface="Cambria Math" panose="02040503050406030204" pitchFamily="18" charset="0"/>
                            </a:rPr>
                            <m:t>𝐻</m:t>
                          </m:r>
                        </m:e>
                        <m:sub>
                          <m:r>
                            <a:rPr lang="es-ES" sz="1600" i="1">
                              <a:latin typeface="Cambria Math" panose="02040503050406030204" pitchFamily="18" charset="0"/>
                            </a:rPr>
                            <m:t>𝑐</m:t>
                          </m:r>
                        </m:sub>
                      </m:sSub>
                    </m:oMath>
                  </m:oMathPara>
                </a14:m>
                <a:endParaRPr lang="es-ES" sz="16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D15AA009-19DB-49AB-BA38-CF3A04F302EE}"/>
                  </a:ext>
                </a:extLst>
              </p:cNvPr>
              <p:cNvSpPr>
                <a:spLocks noGrp="1" noRot="1" noChangeAspect="1" noMove="1" noResize="1" noEditPoints="1" noAdjustHandles="1" noChangeArrowheads="1" noChangeShapeType="1" noTextEdit="1"/>
              </p:cNvSpPr>
              <p:nvPr>
                <p:ph idx="1"/>
              </p:nvPr>
            </p:nvSpPr>
            <p:spPr>
              <a:xfrm>
                <a:off x="0" y="117014"/>
                <a:ext cx="7757652" cy="6623972"/>
              </a:xfrm>
              <a:blipFill>
                <a:blip r:embed="rId2" cstate="print"/>
                <a:stretch>
                  <a:fillRect l="-314" r="-236"/>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9F651349-5F4A-4BA4-AC23-2B8390E4B526}"/>
              </a:ext>
            </a:extLst>
          </p:cNvPr>
          <p:cNvPicPr>
            <a:picLocks noChangeAspect="1"/>
          </p:cNvPicPr>
          <p:nvPr/>
        </p:nvPicPr>
        <p:blipFill>
          <a:blip r:embed="rId3" cstate="print"/>
          <a:stretch>
            <a:fillRect/>
          </a:stretch>
        </p:blipFill>
        <p:spPr>
          <a:xfrm>
            <a:off x="7910258" y="2079369"/>
            <a:ext cx="4105681" cy="2905740"/>
          </a:xfrm>
          <a:prstGeom prst="rect">
            <a:avLst/>
          </a:prstGeom>
        </p:spPr>
      </p:pic>
    </p:spTree>
    <p:extLst>
      <p:ext uri="{BB962C8B-B14F-4D97-AF65-F5344CB8AC3E}">
        <p14:creationId xmlns="" xmlns:p14="http://schemas.microsoft.com/office/powerpoint/2010/main" val="1020237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6D98A3D-169E-4E2C-8B55-8543570F90B7}"/>
              </a:ext>
            </a:extLst>
          </p:cNvPr>
          <p:cNvSpPr>
            <a:spLocks noGrp="1"/>
          </p:cNvSpPr>
          <p:nvPr>
            <p:ph type="title"/>
          </p:nvPr>
        </p:nvSpPr>
        <p:spPr>
          <a:xfrm>
            <a:off x="117987" y="150094"/>
            <a:ext cx="3881284" cy="351351"/>
          </a:xfrm>
        </p:spPr>
        <p:txBody>
          <a:bodyPr>
            <a:normAutofit fontScale="90000"/>
          </a:bodyPr>
          <a:lstStyle/>
          <a:p>
            <a:pPr algn="ctr"/>
            <a:r>
              <a:rPr lang="es-ES" sz="2800" b="1" dirty="0">
                <a:solidFill>
                  <a:srgbClr val="FF0000"/>
                </a:solidFill>
                <a:latin typeface="Arial" panose="020B0604020202020204" pitchFamily="34" charset="0"/>
                <a:cs typeface="Arial" panose="020B0604020202020204" pitchFamily="34" charset="0"/>
              </a:rPr>
              <a:t>Clausius-Clapeyron</a:t>
            </a:r>
            <a:endParaRPr lang="es-ES" sz="2800" b="1" dirty="0">
              <a:solidFill>
                <a:srgbClr val="FF0000"/>
              </a:solidFill>
            </a:endParaRP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35EB51F2-3C37-4BBF-83C1-6F12BD437FD3}"/>
                  </a:ext>
                </a:extLst>
              </p:cNvPr>
              <p:cNvSpPr>
                <a:spLocks noGrp="1"/>
              </p:cNvSpPr>
              <p:nvPr>
                <p:ph idx="1"/>
              </p:nvPr>
            </p:nvSpPr>
            <p:spPr>
              <a:xfrm>
                <a:off x="117987" y="501445"/>
                <a:ext cx="12074013" cy="6356555"/>
              </a:xfrm>
            </p:spPr>
            <p:txBody>
              <a:bodyPr>
                <a:normAutofit fontScale="62500" lnSpcReduction="20000"/>
              </a:bodyPr>
              <a:lstStyle/>
              <a:p>
                <a:pPr marL="0" indent="0">
                  <a:lnSpc>
                    <a:spcPct val="120000"/>
                  </a:lnSpc>
                  <a:buNone/>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𝑑𝑇</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𝑠</m:t>
                          </m:r>
                        </m:sub>
                      </m:sSub>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𝑑𝑇</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𝑛</m:t>
                          </m:r>
                        </m:sub>
                      </m:sSub>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oMath>
                  </m:oMathPara>
                </a14:m>
                <a:endParaRPr lang="es-ES" dirty="0">
                  <a:latin typeface="Arial" panose="020B0604020202020204" pitchFamily="34" charset="0"/>
                  <a:cs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d>
                        <m:dPr>
                          <m:ctrlPr>
                            <a:rPr lang="es-ES" b="0" i="1" smtClean="0">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𝑛</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𝑠</m:t>
                              </m:r>
                            </m:sub>
                          </m:sSub>
                        </m:e>
                      </m:d>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b="0" i="1" smtClean="0">
                          <a:latin typeface="Cambria Math" panose="02040503050406030204" pitchFamily="18" charset="0"/>
                          <a:cs typeface="Arial" panose="020B0604020202020204" pitchFamily="34" charset="0"/>
                        </a:rPr>
                        <m:t>=</m:t>
                      </m:r>
                      <m:d>
                        <m:dPr>
                          <m:ctrlPr>
                            <a:rPr lang="es-ES" i="1" smtClean="0">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e>
                      </m:d>
                      <m:r>
                        <a:rPr lang="es-ES" i="1">
                          <a:latin typeface="Cambria Math" panose="02040503050406030204" pitchFamily="18" charset="0"/>
                        </a:rPr>
                        <m:t>𝑑𝑇</m:t>
                      </m:r>
                    </m:oMath>
                  </m:oMathPara>
                </a14:m>
                <a:endParaRPr lang="es-ES" dirty="0">
                  <a:latin typeface="Arial" panose="020B0604020202020204" pitchFamily="34" charset="0"/>
                  <a:cs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f>
                        <m:fPr>
                          <m:ctrlPr>
                            <a:rPr lang="es-ES" i="1" smtClean="0">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num>
                        <m:den>
                          <m:r>
                            <a:rPr lang="es-ES" i="1">
                              <a:latin typeface="Cambria Math" panose="02040503050406030204" pitchFamily="18" charset="0"/>
                            </a:rPr>
                            <m:t>𝑑𝑇</m:t>
                          </m:r>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e>
                          </m:d>
                        </m:num>
                        <m:den>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𝑠</m:t>
                                  </m:r>
                                </m:sub>
                              </m:sSub>
                            </m:e>
                          </m:d>
                        </m:den>
                      </m:f>
                    </m:oMath>
                  </m:oMathPara>
                </a14:m>
                <a:endParaRPr lang="es-ES" b="0" dirty="0">
                  <a:latin typeface="Arial" panose="020B0604020202020204" pitchFamily="34" charset="0"/>
                  <a:cs typeface="Arial" panose="020B0604020202020204" pitchFamily="34" charset="0"/>
                </a:endParaRPr>
              </a:p>
              <a:p>
                <a:pPr marL="514350" indent="-514350">
                  <a:lnSpc>
                    <a:spcPct val="120000"/>
                  </a:lnSpc>
                  <a:buFont typeface="+mj-lt"/>
                  <a:buAutoNum type="arabicPeriod"/>
                </a:pPr>
                <a:r>
                  <a:rPr lang="es-ES" dirty="0">
                    <a:latin typeface="Arial" panose="020B0604020202020204" pitchFamily="34" charset="0"/>
                    <a:cs typeface="Arial" panose="020B0604020202020204" pitchFamily="34" charset="0"/>
                  </a:rPr>
                  <a:t>suponiendo que la mayoría de los metales son paramagnéticos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es despreciable, entonces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r>
                      <a:rPr lang="es-ES" b="0" i="0"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 </m:t>
                    </m:r>
                  </m:oMath>
                </a14:m>
                <a:endParaRPr lang="es-ES" dirty="0">
                  <a:latin typeface="Arial" panose="020B0604020202020204" pitchFamily="34" charset="0"/>
                  <a:cs typeface="Arial" panose="020B0604020202020204" pitchFamily="34" charset="0"/>
                </a:endParaRPr>
              </a:p>
              <a:p>
                <a:pPr marL="514350" indent="-514350">
                  <a:lnSpc>
                    <a:spcPct val="120000"/>
                  </a:lnSpc>
                  <a:buFont typeface="+mj-lt"/>
                  <a:buAutoNum type="arabicPeriod"/>
                </a:pPr>
                <a:r>
                  <a:rPr lang="es-ES" dirty="0">
                    <a:latin typeface="Arial" panose="020B0604020202020204" pitchFamily="34" charset="0"/>
                    <a:cs typeface="Arial" panose="020B0604020202020204" pitchFamily="34" charset="0"/>
                  </a:rPr>
                  <a:t>Como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𝑠</m:t>
                            </m:r>
                          </m:sub>
                        </m:sSub>
                      </m:e>
                    </m:d>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pero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r>
                      <a:rPr lang="es-ES" b="0" i="0" smtClean="0">
                        <a:latin typeface="Cambria Math" panose="02040503050406030204" pitchFamily="18" charset="0"/>
                        <a:cs typeface="Arial" panose="020B0604020202020204" pitchFamily="34" charset="0"/>
                      </a:rPr>
                      <m:t>=0   </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endParaRPr lang="es-ES" i="1" dirty="0">
                  <a:latin typeface="Arial" panose="020B0604020202020204" pitchFamily="34" charset="0"/>
                  <a:cs typeface="Arial" panose="020B0604020202020204" pitchFamily="34" charset="0"/>
                </a:endParaRPr>
              </a:p>
              <a:p>
                <a:pPr marL="0" indent="0" algn="ctr">
                  <a:lnSpc>
                    <a:spcPct val="120000"/>
                  </a:lnSpc>
                  <a:buNone/>
                </a:pPr>
                <a:r>
                  <a:rPr lang="es-ES" i="1" dirty="0">
                    <a:latin typeface="Arial" panose="020B0604020202020204" pitchFamily="34" charset="0"/>
                    <a:cs typeface="Arial" panose="020B0604020202020204" pitchFamily="34" charset="0"/>
                  </a:rPr>
                  <a:t> </a:t>
                </a:r>
                <a14:m>
                  <m:oMath xmlns:m="http://schemas.openxmlformats.org/officeDocument/2006/math">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num>
                      <m:den>
                        <m:r>
                          <a:rPr lang="es-ES" i="1">
                            <a:latin typeface="Cambria Math" panose="02040503050406030204" pitchFamily="18" charset="0"/>
                          </a:rPr>
                          <m:t>𝑑𝑇</m:t>
                        </m:r>
                      </m:den>
                    </m:f>
                    <m:r>
                      <a:rPr lang="es-ES" i="1">
                        <a:latin typeface="Cambria Math" panose="02040503050406030204" pitchFamily="18" charset="0"/>
                      </a:rPr>
                      <m:t>=</m:t>
                    </m:r>
                    <m:r>
                      <a:rPr lang="es-ES" b="0" i="1" smtClean="0">
                        <a:latin typeface="Cambria Math" panose="02040503050406030204" pitchFamily="18" charset="0"/>
                      </a:rPr>
                      <m:t>−</m:t>
                    </m:r>
                    <m:f>
                      <m:fPr>
                        <m:ctrlPr>
                          <a:rPr lang="es-ES" i="1">
                            <a:latin typeface="Cambria Math" panose="02040503050406030204" pitchFamily="18" charset="0"/>
                          </a:rPr>
                        </m:ctrlPr>
                      </m:fPr>
                      <m:num>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e>
                        </m:d>
                      </m:num>
                      <m:den>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i="1">
                                    <a:latin typeface="Cambria Math" panose="02040503050406030204" pitchFamily="18" charset="0"/>
                                  </a:rPr>
                                  <m:t>𝑠</m:t>
                                </m:r>
                              </m:sub>
                            </m:sSub>
                          </m:e>
                        </m:d>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e>
                        </m:d>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den>
                    </m:f>
                  </m:oMath>
                </a14:m>
                <a:r>
                  <a:rPr lang="es-ES" dirty="0">
                    <a:latin typeface="Arial" panose="020B0604020202020204" pitchFamily="34"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r>
                      <a:rPr lang="es-ES" b="0" i="1" smtClean="0">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num>
                      <m:den>
                        <m:r>
                          <a:rPr lang="es-ES" i="1">
                            <a:latin typeface="Cambria Math" panose="02040503050406030204" pitchFamily="18" charset="0"/>
                          </a:rPr>
                          <m:t>𝑑𝑇</m:t>
                        </m:r>
                      </m:den>
                    </m:f>
                  </m:oMath>
                </a14:m>
                <a:endParaRPr lang="es-ES"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Que es la ecuación de </a:t>
                </a:r>
                <a:r>
                  <a:rPr lang="es-ES" b="1" dirty="0">
                    <a:latin typeface="Arial" panose="020B0604020202020204" pitchFamily="34" charset="0"/>
                    <a:cs typeface="Arial" panose="020B0604020202020204" pitchFamily="34" charset="0"/>
                  </a:rPr>
                  <a:t>Clausius-Clapeyron</a:t>
                </a:r>
                <a:r>
                  <a:rPr lang="es-ES" dirty="0">
                    <a:latin typeface="Arial" panose="020B0604020202020204" pitchFamily="34" charset="0"/>
                    <a:cs typeface="Arial" panose="020B0604020202020204" pitchFamily="34" charset="0"/>
                  </a:rPr>
                  <a:t> para un material superconductor, esta  ecuación  permite caracterizar un cambio de fase de primer orden. El tercer principio de la termodinámica nos pide que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se anule en el cero absoluto, luego la derivada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oMath>
                </a14:m>
                <a:r>
                  <a:rPr lang="es-ES" dirty="0">
                    <a:latin typeface="Arial" panose="020B0604020202020204" pitchFamily="34" charset="0"/>
                    <a:cs typeface="Arial" panose="020B0604020202020204" pitchFamily="34" charset="0"/>
                  </a:rPr>
                  <a:t> debe ser cero en </a:t>
                </a:r>
                <a14:m>
                  <m:oMath xmlns:m="http://schemas.openxmlformats.org/officeDocument/2006/math">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𝐾</m:t>
                    </m:r>
                  </m:oMath>
                </a14:m>
                <a:r>
                  <a:rPr lang="es-ES" b="0" dirty="0">
                    <a:latin typeface="Arial" panose="020B0604020202020204" pitchFamily="34" charset="0"/>
                    <a:cs typeface="Arial" panose="020B0604020202020204" pitchFamily="34" charset="0"/>
                  </a:rPr>
                  <a:t> y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0</m:t>
                    </m:r>
                  </m:oMath>
                </a14:m>
                <a:r>
                  <a:rPr lang="es-ES" b="0" dirty="0">
                    <a:latin typeface="Arial" panose="020B0604020202020204" pitchFamily="34" charset="0"/>
                    <a:cs typeface="Arial" panose="020B0604020202020204" pitchFamily="34" charset="0"/>
                  </a:rPr>
                  <a:t> para </a:t>
                </a:r>
                <a14:m>
                  <m:oMath xmlns:m="http://schemas.openxmlformats.org/officeDocument/2006/math">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𝑇</m:t>
                        </m:r>
                      </m:e>
                      <m:sub>
                        <m:r>
                          <a:rPr lang="es-ES" i="1">
                            <a:latin typeface="Cambria Math" panose="02040503050406030204" pitchFamily="18" charset="0"/>
                          </a:rPr>
                          <m:t>𝑐</m:t>
                        </m:r>
                        <m:r>
                          <a:rPr lang="es-ES" b="0" i="1" smtClean="0">
                            <a:latin typeface="Cambria Math" panose="02040503050406030204" pitchFamily="18" charset="0"/>
                          </a:rPr>
                          <m:t>   </m:t>
                        </m:r>
                      </m:sub>
                    </m:sSub>
                    <m:r>
                      <a:rPr lang="es-ES" b="0" i="1" smtClean="0">
                        <a:latin typeface="Cambria Math" panose="02040503050406030204" pitchFamily="18" charset="0"/>
                      </a:rPr>
                      <m:t>. </m:t>
                    </m:r>
                  </m:oMath>
                </a14:m>
                <a:r>
                  <a:rPr lang="es-ES" b="0" dirty="0">
                    <a:latin typeface="Arial" panose="020B0604020202020204" pitchFamily="34" charset="0"/>
                    <a:cs typeface="Arial" panose="020B0604020202020204" pitchFamily="34" charset="0"/>
                  </a:rPr>
                  <a:t>Por otra parte, si </a:t>
                </a:r>
                <a14:m>
                  <m:oMath xmlns:m="http://schemas.openxmlformats.org/officeDocument/2006/math">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=0</m:t>
                    </m:r>
                  </m:oMath>
                </a14:m>
                <a:r>
                  <a:rPr lang="es-ES" b="0"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oMath>
                </a14:m>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b="0" i="1" smtClean="0">
                            <a:latin typeface="Cambria Math" panose="02040503050406030204" pitchFamily="18" charset="0"/>
                          </a:rPr>
                          <m:t>0 </m:t>
                        </m:r>
                      </m:sub>
                    </m:sSub>
                  </m:oMath>
                </a14:m>
                <a:r>
                  <a:rPr lang="es-ES" b="0" dirty="0">
                    <a:latin typeface="Arial" panose="020B0604020202020204" pitchFamily="34" charset="0"/>
                    <a:cs typeface="Arial" panose="020B0604020202020204" pitchFamily="34" charset="0"/>
                  </a:rPr>
                  <a:t>, como no podemos llegar a </a:t>
                </a:r>
                <a14:m>
                  <m:oMath xmlns:m="http://schemas.openxmlformats.org/officeDocument/2006/math">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=0 °</m:t>
                    </m:r>
                    <m:r>
                      <a:rPr lang="es-ES" b="0" i="1" smtClean="0">
                        <a:latin typeface="Cambria Math" panose="02040503050406030204" pitchFamily="18" charset="0"/>
                        <a:cs typeface="Arial" panose="020B0604020202020204" pitchFamily="34" charset="0"/>
                      </a:rPr>
                      <m:t>𝐾</m:t>
                    </m:r>
                    <m:r>
                      <a:rPr lang="es-ES" b="0" i="0" smtClean="0">
                        <a:latin typeface="Cambria Math" panose="02040503050406030204" pitchFamily="18" charset="0"/>
                        <a:cs typeface="Arial" panose="020B0604020202020204" pitchFamily="34" charset="0"/>
                      </a:rPr>
                      <m:t>, </m:t>
                    </m:r>
                  </m:oMath>
                </a14:m>
                <a:r>
                  <a:rPr lang="es-ES" b="0" dirty="0">
                    <a:latin typeface="Arial" panose="020B0604020202020204" pitchFamily="34" charset="0"/>
                    <a:cs typeface="Arial" panose="020B0604020202020204" pitchFamily="34" charset="0"/>
                  </a:rPr>
                  <a:t>para hallar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0 </m:t>
                        </m:r>
                      </m:sub>
                    </m:sSub>
                  </m:oMath>
                </a14:m>
                <a:r>
                  <a:rPr lang="es-ES" b="0" dirty="0">
                    <a:latin typeface="Arial" panose="020B0604020202020204" pitchFamily="34" charset="0"/>
                    <a:cs typeface="Arial" panose="020B0604020202020204" pitchFamily="34" charset="0"/>
                  </a:rPr>
                  <a:t>se debe extrapolar. </a:t>
                </a:r>
              </a:p>
              <a:p>
                <a:pPr marL="0" indent="0">
                  <a:lnSpc>
                    <a:spcPct val="120000"/>
                  </a:lnSpc>
                  <a:buNone/>
                </a:pPr>
                <a:r>
                  <a:rPr lang="es-ES" dirty="0">
                    <a:latin typeface="Arial" panose="020B0604020202020204" pitchFamily="34" charset="0"/>
                    <a:cs typeface="Arial" panose="020B0604020202020204" pitchFamily="34" charset="0"/>
                  </a:rPr>
                  <a:t>Teniendo en cuenta que   </a:t>
                </a:r>
                <a14:m>
                  <m:oMath xmlns:m="http://schemas.openxmlformats.org/officeDocument/2006/math">
                    <m:r>
                      <a:rPr lang="es-ES" i="1">
                        <a:latin typeface="Cambria Math" panose="02040503050406030204" pitchFamily="18" charset="0"/>
                        <a:cs typeface="Arial" panose="020B0604020202020204" pitchFamily="34" charset="0"/>
                      </a:rPr>
                      <m:t>𝑙</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e>
                    </m:d>
                  </m:oMath>
                </a14:m>
                <a:r>
                  <a:rPr lang="es-ES" dirty="0">
                    <a:latin typeface="Arial" panose="020B0604020202020204" pitchFamily="34" charset="0"/>
                    <a:cs typeface="Arial" panose="020B0604020202020204" pitchFamily="34" charset="0"/>
                  </a:rPr>
                  <a:t>  donde  </a:t>
                </a:r>
                <a14:m>
                  <m:oMath xmlns:m="http://schemas.openxmlformats.org/officeDocument/2006/math">
                    <m:r>
                      <a:rPr lang="es-ES" i="1">
                        <a:latin typeface="Cambria Math" panose="02040503050406030204" pitchFamily="18" charset="0"/>
                        <a:cs typeface="Arial" panose="020B0604020202020204" pitchFamily="34" charset="0"/>
                      </a:rPr>
                      <m:t>𝑙</m:t>
                    </m:r>
                  </m:oMath>
                </a14:m>
                <a:r>
                  <a:rPr lang="es-ES" dirty="0">
                    <a:latin typeface="Arial" panose="020B0604020202020204" pitchFamily="34" charset="0"/>
                    <a:cs typeface="Arial" panose="020B0604020202020204" pitchFamily="34" charset="0"/>
                  </a:rPr>
                  <a:t>  es el calor latente en la transformación, este calor latente representa una discontinuidad en la entropía durante la transición (cambio de fase de primer orden). Es también el calor necesario para realizar la transformación, aunque no nos movamos del punto.</a:t>
                </a:r>
              </a:p>
              <a:p>
                <a:pPr marL="0" indent="0">
                  <a:lnSpc>
                    <a:spcPct val="120000"/>
                  </a:lnSpc>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cs typeface="Arial" panose="020B0604020202020204" pitchFamily="34" charset="0"/>
                        </a:rPr>
                        <m:t>𝑙</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e>
                      </m:d>
                      <m:r>
                        <a:rPr lang="es-ES" b="0" i="0" smtClean="0">
                          <a:latin typeface="Cambria Math" panose="02040503050406030204" pitchFamily="18" charset="0"/>
                        </a:rPr>
                        <m:t>=</m:t>
                      </m:r>
                      <m:r>
                        <a:rPr lang="es-ES" i="1">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𝑇</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num>
                        <m:den>
                          <m:r>
                            <a:rPr lang="es-ES" i="1">
                              <a:latin typeface="Cambria Math" panose="02040503050406030204" pitchFamily="18" charset="0"/>
                            </a:rPr>
                            <m:t>𝑑𝑇</m:t>
                          </m:r>
                        </m:den>
                      </m:f>
                    </m:oMath>
                  </m:oMathPara>
                </a14:m>
                <a:endParaRPr lang="es-ES" dirty="0">
                  <a:latin typeface="Arial" panose="020B0604020202020204" pitchFamily="34" charset="0"/>
                  <a:cs typeface="Arial" panose="020B0604020202020204" pitchFamily="34" charset="0"/>
                </a:endParaRPr>
              </a:p>
              <a:p>
                <a:pPr marL="0" indent="0">
                  <a:buNone/>
                </a:pPr>
                <a:r>
                  <a:rPr lang="es-ES" dirty="0">
                    <a:latin typeface="Arial" panose="020B0604020202020204" pitchFamily="34" charset="0"/>
                    <a:cs typeface="Arial" panose="020B0604020202020204" pitchFamily="34" charset="0"/>
                  </a:rPr>
                  <a:t>Como generalmente pasa en las transformaciones de primer orden el calor latente depende de la temperatura</a:t>
                </a: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35EB51F2-3C37-4BBF-83C1-6F12BD437FD3}"/>
                  </a:ext>
                </a:extLst>
              </p:cNvPr>
              <p:cNvSpPr>
                <a:spLocks noGrp="1" noRot="1" noChangeAspect="1" noMove="1" noResize="1" noEditPoints="1" noAdjustHandles="1" noChangeArrowheads="1" noChangeShapeType="1" noTextEdit="1"/>
              </p:cNvSpPr>
              <p:nvPr>
                <p:ph idx="1"/>
              </p:nvPr>
            </p:nvSpPr>
            <p:spPr>
              <a:xfrm>
                <a:off x="117987" y="501445"/>
                <a:ext cx="12074013" cy="6356555"/>
              </a:xfrm>
              <a:blipFill>
                <a:blip r:embed="rId2" cstate="print"/>
                <a:stretch>
                  <a:fillRect l="-404" r="-909"/>
                </a:stretch>
              </a:blipFill>
            </p:spPr>
            <p:txBody>
              <a:bodyPr/>
              <a:lstStyle/>
              <a:p>
                <a:r>
                  <a:rPr lang="es-ES">
                    <a:noFill/>
                  </a:rPr>
                  <a:t> </a:t>
                </a:r>
              </a:p>
            </p:txBody>
          </p:sp>
        </mc:Fallback>
      </mc:AlternateContent>
    </p:spTree>
    <p:extLst>
      <p:ext uri="{BB962C8B-B14F-4D97-AF65-F5344CB8AC3E}">
        <p14:creationId xmlns="" xmlns:p14="http://schemas.microsoft.com/office/powerpoint/2010/main" val="85236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DD58A74-AA45-4FEA-B1E3-D09D0B3EE6C8}"/>
              </a:ext>
            </a:extLst>
          </p:cNvPr>
          <p:cNvSpPr>
            <a:spLocks noGrp="1"/>
          </p:cNvSpPr>
          <p:nvPr>
            <p:ph type="title"/>
          </p:nvPr>
        </p:nvSpPr>
        <p:spPr>
          <a:xfrm>
            <a:off x="838200" y="2660"/>
            <a:ext cx="10515600" cy="395546"/>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Termodinámica de la superconductividad</a:t>
            </a:r>
            <a:endParaRPr lang="es-ES" sz="3200" b="1"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47D4A84E-8A63-46EC-AD47-A59D072F7C34}"/>
                  </a:ext>
                </a:extLst>
              </p:cNvPr>
              <p:cNvSpPr>
                <a:spLocks noGrp="1"/>
              </p:cNvSpPr>
              <p:nvPr>
                <p:ph idx="1"/>
              </p:nvPr>
            </p:nvSpPr>
            <p:spPr>
              <a:xfrm>
                <a:off x="194871" y="398206"/>
                <a:ext cx="11767279" cy="6294901"/>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A presión y temperatura constante la energía libre para el superconductor en función del campo magnético la hallamos de:</a:t>
                </a:r>
              </a:p>
              <a:p>
                <a:pPr marL="0" indent="0" algn="ctr">
                  <a:lnSpc>
                    <a:spcPct val="120000"/>
                  </a:lnSpc>
                  <a:buNone/>
                </a:pPr>
                <a14:m>
                  <m:oMath xmlns:m="http://schemas.openxmlformats.org/officeDocument/2006/math">
                    <m:r>
                      <a:rPr lang="es-ES" i="1">
                        <a:latin typeface="Cambria Math" panose="02040503050406030204" pitchFamily="18" charset="0"/>
                      </a:rPr>
                      <m:t>𝑑𝐺</m:t>
                    </m:r>
                    <m:r>
                      <a:rPr lang="es-ES" i="1">
                        <a:latin typeface="Cambria Math" panose="02040503050406030204" pitchFamily="18" charset="0"/>
                      </a:rPr>
                      <m:t>=−</m:t>
                    </m:r>
                    <m:r>
                      <a:rPr lang="es-ES" i="1">
                        <a:latin typeface="Cambria Math" panose="02040503050406030204" pitchFamily="18" charset="0"/>
                      </a:rPr>
                      <m:t>𝑆𝑑𝑇</m:t>
                    </m:r>
                    <m:r>
                      <a:rPr lang="es-ES" i="1">
                        <a:latin typeface="Cambria Math" panose="02040503050406030204" pitchFamily="18" charset="0"/>
                      </a:rPr>
                      <m:t>−</m:t>
                    </m:r>
                    <m:r>
                      <a:rPr lang="es-ES" b="0" i="1" smtClean="0">
                        <a:latin typeface="Cambria Math" panose="02040503050406030204" pitchFamily="18" charset="0"/>
                      </a:rPr>
                      <m:t>𝐵</m:t>
                    </m:r>
                    <m:r>
                      <a:rPr lang="es-ES" i="1">
                        <a:latin typeface="Cambria Math" panose="02040503050406030204" pitchFamily="18" charset="0"/>
                      </a:rPr>
                      <m:t>𝑑𝐻</m:t>
                    </m:r>
                  </m:oMath>
                </a14:m>
                <a:r>
                  <a:rPr lang="es-ES" dirty="0">
                    <a:latin typeface="Arial" panose="020B0604020202020204" pitchFamily="34" charset="0"/>
                    <a:cs typeface="Arial" panose="020B0604020202020204" pitchFamily="34" charset="0"/>
                  </a:rPr>
                  <a:t>   Integrando desde </a:t>
                </a:r>
                <a14:m>
                  <m:oMath xmlns:m="http://schemas.openxmlformats.org/officeDocument/2006/math">
                    <m:r>
                      <a:rPr lang="es-ES" i="1">
                        <a:latin typeface="Cambria Math" panose="02040503050406030204" pitchFamily="18" charset="0"/>
                      </a:rPr>
                      <m:t>𝐻</m:t>
                    </m:r>
                    <m:r>
                      <a:rPr lang="es-ES" b="0" i="1" smtClean="0">
                        <a:latin typeface="Cambria Math" panose="02040503050406030204" pitchFamily="18" charset="0"/>
                      </a:rPr>
                      <m:t>=0</m:t>
                    </m:r>
                  </m:oMath>
                </a14:m>
                <a:endParaRPr lang="es-ES"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𝐺</m:t>
                        </m:r>
                      </m:e>
                      <m:sub>
                        <m:r>
                          <a:rPr lang="es-ES" b="0" i="1" smtClean="0">
                            <a:latin typeface="Cambria Math" panose="02040503050406030204" pitchFamily="18" charset="0"/>
                            <a:cs typeface="Arial" panose="020B0604020202020204" pitchFamily="34" charset="0"/>
                          </a:rPr>
                          <m:t>𝑠</m:t>
                        </m:r>
                      </m:sub>
                    </m:sSub>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𝐻</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𝐺</m:t>
                        </m:r>
                      </m:e>
                      <m:sub>
                        <m:r>
                          <a:rPr lang="es-ES" b="0" i="1" smtClean="0">
                            <a:latin typeface="Cambria Math" panose="02040503050406030204" pitchFamily="18" charset="0"/>
                            <a:cs typeface="Arial" panose="020B0604020202020204" pitchFamily="34" charset="0"/>
                          </a:rPr>
                          <m:t>𝑠</m:t>
                        </m:r>
                      </m:sub>
                    </m:sSub>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0,</m:t>
                        </m:r>
                        <m:r>
                          <a:rPr lang="es-ES" b="0" i="1" smtClean="0">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nary>
                      <m:naryPr>
                        <m:ctrlPr>
                          <a:rPr lang="es-ES" b="0" i="1" smtClean="0">
                            <a:latin typeface="Cambria Math" panose="02040503050406030204" pitchFamily="18" charset="0"/>
                            <a:cs typeface="Arial" panose="020B0604020202020204" pitchFamily="34" charset="0"/>
                          </a:rPr>
                        </m:ctrlPr>
                      </m:naryPr>
                      <m:sub>
                        <m:r>
                          <m:rPr>
                            <m:brk m:alnAt="23"/>
                          </m:rPr>
                          <a:rPr lang="es-ES" b="0" i="1" smtClean="0">
                            <a:latin typeface="Cambria Math" panose="02040503050406030204" pitchFamily="18" charset="0"/>
                            <a:cs typeface="Arial" panose="020B0604020202020204" pitchFamily="34" charset="0"/>
                          </a:rPr>
                          <m:t>0</m:t>
                        </m:r>
                      </m:sub>
                      <m:sup>
                        <m:r>
                          <a:rPr lang="es-ES" b="0" i="1" smtClean="0">
                            <a:latin typeface="Cambria Math" panose="02040503050406030204" pitchFamily="18" charset="0"/>
                            <a:cs typeface="Arial" panose="020B0604020202020204" pitchFamily="34" charset="0"/>
                          </a:rPr>
                          <m:t>𝐻</m:t>
                        </m:r>
                      </m:sup>
                      <m:e>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𝐵</m:t>
                            </m:r>
                          </m:e>
                          <m:sub>
                            <m:r>
                              <a:rPr lang="es-ES" b="0" i="1" smtClean="0">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𝑑𝐻</m:t>
                        </m:r>
                      </m:e>
                    </m:nary>
                  </m:oMath>
                </a14:m>
                <a:r>
                  <a:rPr lang="es-ES" dirty="0">
                    <a:latin typeface="Arial" panose="020B0604020202020204" pitchFamily="34" charset="0"/>
                    <a:cs typeface="Arial" panose="020B0604020202020204" pitchFamily="34" charset="0"/>
                  </a:rPr>
                  <a:t>  de igual manera para el medio normal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b="0" i="1" smtClean="0">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𝐻</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e>
                    </m:d>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b="0" i="1" smtClean="0">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i="1">
                        <a:latin typeface="Cambria Math" panose="02040503050406030204" pitchFamily="18" charset="0"/>
                        <a:cs typeface="Arial" panose="020B0604020202020204" pitchFamily="34" charset="0"/>
                      </a:rPr>
                      <m:t>=−</m:t>
                    </m:r>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r>
                          <a:rPr lang="es-ES" i="1">
                            <a:latin typeface="Cambria Math" panose="02040503050406030204" pitchFamily="18" charset="0"/>
                            <a:cs typeface="Arial" panose="020B0604020202020204" pitchFamily="34" charset="0"/>
                          </a:rPr>
                          <m:t>𝐻</m:t>
                        </m:r>
                      </m:sup>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b="0" i="1" smtClean="0">
                                <a:latin typeface="Cambria Math" panose="02040503050406030204" pitchFamily="18" charset="0"/>
                                <a:cs typeface="Arial" panose="020B0604020202020204" pitchFamily="34" charset="0"/>
                              </a:rPr>
                              <m:t>𝑛</m:t>
                            </m:r>
                          </m:sub>
                        </m:sSub>
                        <m:r>
                          <a:rPr lang="es-ES" i="1">
                            <a:latin typeface="Cambria Math" panose="02040503050406030204" pitchFamily="18" charset="0"/>
                            <a:cs typeface="Arial" panose="020B0604020202020204" pitchFamily="34" charset="0"/>
                          </a:rPr>
                          <m:t>𝑑𝐻</m:t>
                        </m:r>
                      </m:e>
                    </m:nary>
                  </m:oMath>
                </a14:m>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Dado que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𝑠</m:t>
                        </m:r>
                      </m:sub>
                    </m:sSub>
                    <m:d>
                      <m:dPr>
                        <m:ctrlPr>
                          <a:rPr lang="es-ES" i="1">
                            <a:latin typeface="Cambria Math" panose="02040503050406030204" pitchFamily="18" charset="0"/>
                            <a:cs typeface="Arial" panose="020B0604020202020204" pitchFamily="34" charset="0"/>
                          </a:rPr>
                        </m:ctrlPr>
                      </m:dPr>
                      <m:e>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e>
                    </m:d>
                  </m:oMath>
                </a14:m>
                <a:r>
                  <a:rPr lang="es-ES" dirty="0">
                    <a:latin typeface="Arial" panose="020B0604020202020204" pitchFamily="34" charset="0"/>
                    <a:cs typeface="Arial" panose="020B0604020202020204" pitchFamily="34" charset="0"/>
                  </a:rPr>
                  <a:t> sobre la curva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oMath>
                </a14:m>
                <a:endParaRPr lang="es-ES"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left"/>
                    </m:oMathParaPr>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𝑠</m:t>
                          </m:r>
                        </m:sub>
                      </m:sSub>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e>
                      </m:d>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𝑠</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i="1">
                          <a:latin typeface="Cambria Math" panose="02040503050406030204" pitchFamily="18" charset="0"/>
                          <a:cs typeface="Arial" panose="020B0604020202020204" pitchFamily="34" charset="0"/>
                        </a:rPr>
                        <m:t>=−</m:t>
                      </m:r>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sup>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𝑑𝐻</m:t>
                          </m:r>
                          <m:r>
                            <a:rPr lang="es-ES" b="0" i="1" smtClean="0">
                              <a:latin typeface="Cambria Math" panose="02040503050406030204" pitchFamily="18" charset="0"/>
                              <a:cs typeface="Arial" panose="020B0604020202020204" pitchFamily="34" charset="0"/>
                            </a:rPr>
                            <m:t>+</m:t>
                          </m:r>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sup>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𝑛</m:t>
                                  </m:r>
                                </m:sub>
                              </m:sSub>
                              <m:r>
                                <a:rPr lang="es-ES" i="1">
                                  <a:latin typeface="Cambria Math" panose="02040503050406030204" pitchFamily="18" charset="0"/>
                                  <a:cs typeface="Arial" panose="020B0604020202020204" pitchFamily="34" charset="0"/>
                                </a:rPr>
                                <m:t>𝑑𝐻</m:t>
                              </m:r>
                            </m:e>
                          </m:nary>
                          <m:r>
                            <a:rPr lang="es-ES" b="0" i="1" smtClean="0">
                              <a:latin typeface="Cambria Math" panose="02040503050406030204" pitchFamily="18" charset="0"/>
                              <a:cs typeface="Arial" panose="020B0604020202020204" pitchFamily="34" charset="0"/>
                            </a:rPr>
                            <m:t>=</m:t>
                          </m:r>
                        </m:e>
                      </m:nary>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sup>
                        <m:e>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𝑛</m:t>
                              </m:r>
                            </m:sub>
                          </m:sSub>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𝑑𝐻</m:t>
                          </m:r>
                        </m:e>
                      </m:nary>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left"/>
                    </m:oMathParaPr>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𝑠</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b="0" i="0"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sup>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𝑛</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𝑑𝐻</m:t>
                          </m:r>
                        </m:e>
                      </m:nary>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Como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b="0" i="1" smtClean="0">
                            <a:latin typeface="Cambria Math" panose="02040503050406030204" pitchFamily="18" charset="0"/>
                            <a:cs typeface="Arial" panose="020B0604020202020204" pitchFamily="34" charset="0"/>
                          </a:rPr>
                          <m:t>𝑛</m:t>
                        </m:r>
                      </m:sub>
                    </m:sSub>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ea typeface="Cambria Math" panose="02040503050406030204" pitchFamily="18" charset="0"/>
                            <a:cs typeface="Arial" panose="020B0604020202020204" pitchFamily="34" charset="0"/>
                          </a:rPr>
                          <m:t>𝜇</m:t>
                        </m:r>
                      </m:e>
                      <m:sub>
                        <m:r>
                          <a:rPr lang="es-ES" b="0" i="1" smtClean="0">
                            <a:latin typeface="Cambria Math" panose="02040503050406030204" pitchFamily="18" charset="0"/>
                            <a:cs typeface="Arial" panose="020B0604020202020204" pitchFamily="34" charset="0"/>
                          </a:rPr>
                          <m:t>0</m:t>
                        </m:r>
                      </m:sub>
                    </m:sSub>
                    <m:r>
                      <a:rPr lang="es-ES" i="1">
                        <a:latin typeface="Cambria Math" panose="02040503050406030204" pitchFamily="18" charset="0"/>
                        <a:cs typeface="Arial" panose="020B0604020202020204" pitchFamily="34" charset="0"/>
                      </a:rPr>
                      <m:t>𝐻</m:t>
                    </m:r>
                  </m:oMath>
                </a14:m>
                <a:r>
                  <a:rPr lang="es-ES" dirty="0">
                    <a:latin typeface="Arial" panose="020B0604020202020204" pitchFamily="34" charset="0"/>
                    <a:cs typeface="Arial" panose="020B0604020202020204" pitchFamily="34" charset="0"/>
                  </a:rPr>
                  <a:t> suponemos que la mayoría de los metales son paramagnéticos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es despreciable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b="0" i="1" smtClean="0">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𝐻</m:t>
                    </m:r>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pero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=0 </a:t>
                </a:r>
              </a:p>
              <a:p>
                <a:pPr marL="0" indent="0" algn="just">
                  <a:lnSpc>
                    <a:spcPct val="120000"/>
                  </a:lnSpc>
                  <a:buNone/>
                </a:pPr>
                <a:r>
                  <a:rPr lang="es-ES" dirty="0">
                    <a:latin typeface="Arial" panose="020B0604020202020204" pitchFamily="34" charset="0"/>
                    <a:cs typeface="Arial" panose="020B0604020202020204" pitchFamily="34" charset="0"/>
                  </a:rPr>
                  <a:t>en toda la muestra, luego </a:t>
                </a:r>
              </a:p>
              <a:p>
                <a:pPr marL="0" indent="0" algn="just">
                  <a:lnSpc>
                    <a:spcPct val="120000"/>
                  </a:lnSpc>
                  <a:buNone/>
                </a:pPr>
                <a14:m>
                  <m:oMathPara xmlns:m="http://schemas.openxmlformats.org/officeDocument/2006/math">
                    <m:oMathParaPr>
                      <m:jc m:val="left"/>
                    </m:oMathParaPr>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𝑠</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𝐺</m:t>
                          </m:r>
                        </m:e>
                        <m:sub>
                          <m:r>
                            <a:rPr lang="es-ES" i="1">
                              <a:latin typeface="Cambria Math" panose="02040503050406030204" pitchFamily="18" charset="0"/>
                              <a:cs typeface="Arial" panose="020B0604020202020204" pitchFamily="34" charset="0"/>
                            </a:rPr>
                            <m:t>𝑛</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0,</m:t>
                          </m:r>
                          <m:r>
                            <a:rPr lang="es-ES" i="1">
                              <a:latin typeface="Cambria Math" panose="02040503050406030204" pitchFamily="18" charset="0"/>
                              <a:cs typeface="Arial" panose="020B0604020202020204" pitchFamily="34" charset="0"/>
                            </a:rPr>
                            <m:t>𝑇</m:t>
                          </m:r>
                        </m:e>
                      </m:d>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nary>
                        <m:naryPr>
                          <m:ctrlPr>
                            <a:rPr lang="es-ES" i="1">
                              <a:latin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cs typeface="Arial" panose="020B0604020202020204" pitchFamily="34" charset="0"/>
                            </a:rPr>
                            <m:t>0</m:t>
                          </m:r>
                        </m:sub>
                        <m: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sup>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𝑑𝐻</m:t>
                          </m:r>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num>
                            <m:den>
                              <m:r>
                                <a:rPr lang="es-ES" b="0" i="1" smtClean="0">
                                  <a:latin typeface="Cambria Math" panose="02040503050406030204" pitchFamily="18" charset="0"/>
                                  <a:cs typeface="Arial" panose="020B0604020202020204" pitchFamily="34" charset="0"/>
                                </a:rPr>
                                <m:t>2</m:t>
                              </m:r>
                            </m:den>
                          </m:f>
                        </m:e>
                      </m:nary>
                      <m:sSubSup>
                        <m:sSubSupPr>
                          <m:ctrlPr>
                            <a:rPr lang="es-ES" i="1" smtClean="0">
                              <a:latin typeface="Cambria Math" panose="02040503050406030204" pitchFamily="18" charset="0"/>
                              <a:cs typeface="Arial" panose="020B0604020202020204" pitchFamily="34" charset="0"/>
                            </a:rPr>
                          </m:ctrlPr>
                        </m:sSubSup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up>
                          <m:r>
                            <a:rPr lang="es-ES" b="0" i="1" smtClean="0">
                              <a:latin typeface="Cambria Math" panose="02040503050406030204" pitchFamily="18" charset="0"/>
                              <a:cs typeface="Arial" panose="020B0604020202020204" pitchFamily="34" charset="0"/>
                            </a:rPr>
                            <m:t>2</m:t>
                          </m:r>
                        </m:sup>
                      </m:sSubSup>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Que es el área bajo la curva </a:t>
                </a:r>
                <a14:m>
                  <m:oMath xmlns:m="http://schemas.openxmlformats.org/officeDocument/2006/math">
                    <m:r>
                      <a:rPr lang="es-ES" i="1">
                        <a:latin typeface="Cambria Math" panose="02040503050406030204" pitchFamily="18" charset="0"/>
                      </a:rPr>
                      <m:t>𝑀</m:t>
                    </m:r>
                    <m:r>
                      <a:rPr lang="es-ES" i="1">
                        <a:latin typeface="Cambria Math" panose="02040503050406030204" pitchFamily="18" charset="0"/>
                      </a:rPr>
                      <m:t>,</m:t>
                    </m:r>
                    <m:r>
                      <a:rPr lang="es-ES" i="1">
                        <a:latin typeface="Cambria Math" panose="02040503050406030204" pitchFamily="18" charset="0"/>
                      </a:rPr>
                      <m:t>𝐻</m:t>
                    </m:r>
                    <m:r>
                      <a:rPr lang="es-ES">
                        <a:latin typeface="Cambria Math" panose="02040503050406030204" pitchFamily="18" charset="0"/>
                      </a:rPr>
                      <m:t>.</m:t>
                    </m:r>
                  </m:oMath>
                </a14:m>
                <a:r>
                  <a:rPr lang="es-ES" dirty="0">
                    <a:latin typeface="Arial" panose="020B0604020202020204" pitchFamily="34" charset="0"/>
                  </a:rPr>
                  <a:t> Tan solo para comprender lo </a:t>
                </a:r>
              </a:p>
              <a:p>
                <a:pPr marL="0" indent="0" algn="just">
                  <a:lnSpc>
                    <a:spcPct val="120000"/>
                  </a:lnSpc>
                  <a:buNone/>
                </a:pPr>
                <a:r>
                  <a:rPr lang="es-ES" dirty="0">
                    <a:latin typeface="Arial" panose="020B0604020202020204" pitchFamily="34" charset="0"/>
                  </a:rPr>
                  <a:t>realizado se puede observar el esquema.  </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47D4A84E-8A63-46EC-AD47-A59D072F7C34}"/>
                  </a:ext>
                </a:extLst>
              </p:cNvPr>
              <p:cNvSpPr>
                <a:spLocks noGrp="1" noRot="1" noChangeAspect="1" noMove="1" noResize="1" noEditPoints="1" noAdjustHandles="1" noChangeArrowheads="1" noChangeShapeType="1" noTextEdit="1"/>
              </p:cNvSpPr>
              <p:nvPr>
                <p:ph idx="1"/>
              </p:nvPr>
            </p:nvSpPr>
            <p:spPr>
              <a:xfrm>
                <a:off x="194871" y="398206"/>
                <a:ext cx="11767279" cy="6294901"/>
              </a:xfrm>
              <a:blipFill>
                <a:blip r:embed="rId2" cstate="print"/>
                <a:stretch>
                  <a:fillRect l="-466" t="-484" r="-415"/>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765F99FA-A737-4DEC-968A-A5EFF2BE1A63}"/>
              </a:ext>
            </a:extLst>
          </p:cNvPr>
          <p:cNvPicPr>
            <a:picLocks noChangeAspect="1"/>
          </p:cNvPicPr>
          <p:nvPr/>
        </p:nvPicPr>
        <p:blipFill>
          <a:blip r:embed="rId3" cstate="print"/>
          <a:stretch>
            <a:fillRect/>
          </a:stretch>
        </p:blipFill>
        <p:spPr>
          <a:xfrm>
            <a:off x="7378688" y="2841932"/>
            <a:ext cx="4326342" cy="3495368"/>
          </a:xfrm>
          <a:prstGeom prst="rect">
            <a:avLst/>
          </a:prstGeom>
        </p:spPr>
      </p:pic>
    </p:spTree>
    <p:extLst>
      <p:ext uri="{BB962C8B-B14F-4D97-AF65-F5344CB8AC3E}">
        <p14:creationId xmlns="" xmlns:p14="http://schemas.microsoft.com/office/powerpoint/2010/main" val="2465077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F5B297-3152-4090-94AB-BBDDD496D2F0}"/>
              </a:ext>
            </a:extLst>
          </p:cNvPr>
          <p:cNvSpPr>
            <a:spLocks noGrp="1"/>
          </p:cNvSpPr>
          <p:nvPr>
            <p:ph type="title"/>
          </p:nvPr>
        </p:nvSpPr>
        <p:spPr>
          <a:xfrm>
            <a:off x="838200" y="0"/>
            <a:ext cx="10515600" cy="686435"/>
          </a:xfrm>
        </p:spPr>
        <p:txBody>
          <a:bodyPr>
            <a:normAutofit/>
          </a:bodyPr>
          <a:lstStyle/>
          <a:p>
            <a:pPr algn="ctr"/>
            <a:r>
              <a:rPr lang="es-ES" sz="3200" b="1" dirty="0">
                <a:solidFill>
                  <a:srgbClr val="FF0000"/>
                </a:solidFill>
                <a:latin typeface="Arial" panose="020B0604020202020204" pitchFamily="34" charset="0"/>
                <a:cs typeface="Arial" panose="020B0604020202020204" pitchFamily="34" charset="0"/>
              </a:rPr>
              <a:t>Algo más sobre conductividad</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A61F0B29-EF30-4DA9-9B08-C8560FB0BF4D}"/>
                  </a:ext>
                </a:extLst>
              </p:cNvPr>
              <p:cNvSpPr>
                <a:spLocks noGrp="1"/>
              </p:cNvSpPr>
              <p:nvPr>
                <p:ph idx="1"/>
              </p:nvPr>
            </p:nvSpPr>
            <p:spPr>
              <a:xfrm>
                <a:off x="381000" y="533400"/>
                <a:ext cx="11475720" cy="6172835"/>
              </a:xfrm>
            </p:spPr>
            <p:txBody>
              <a:bodyPr>
                <a:normAutofit fontScale="70000" lnSpcReduction="20000"/>
              </a:bodyPr>
              <a:lstStyle/>
              <a:p>
                <a:pPr marL="0" indent="0" algn="just">
                  <a:lnSpc>
                    <a:spcPct val="110000"/>
                  </a:lnSpc>
                  <a:buNone/>
                </a:pPr>
                <a:r>
                  <a:rPr lang="es-ES" b="1" dirty="0">
                    <a:latin typeface="Arial" panose="020B0604020202020204" pitchFamily="34" charset="0"/>
                    <a:cs typeface="Arial" panose="020B0604020202020204" pitchFamily="34" charset="0"/>
                  </a:rPr>
                  <a:t>Resistencia residual</a:t>
                </a:r>
                <a:r>
                  <a:rPr lang="es-ES" dirty="0">
                    <a:latin typeface="Arial" panose="020B0604020202020204" pitchFamily="34" charset="0"/>
                    <a:cs typeface="Arial" panose="020B0604020202020204" pitchFamily="34" charset="0"/>
                  </a:rPr>
                  <a:t>: Un electrón libre puede moverse en un cristal perfecto sin perdidas de energía, cualquier irregularidad en la estructura genera dispensara los electrones generando una resistencia. Aun a 0°K hay una hay una variedad de defectos que generan resistencia eléctrica.</a:t>
                </a:r>
              </a:p>
              <a:p>
                <a:pPr marL="0" indent="0" algn="just">
                  <a:lnSpc>
                    <a:spcPct val="110000"/>
                  </a:lnSpc>
                  <a:buNone/>
                </a:pPr>
                <a:r>
                  <a:rPr lang="es-ES" dirty="0">
                    <a:latin typeface="Arial" panose="020B0604020202020204" pitchFamily="34" charset="0"/>
                    <a:cs typeface="Arial" panose="020B0604020202020204" pitchFamily="34" charset="0"/>
                  </a:rPr>
                  <a:t>La discrepancia entre los valores calculados teóricamente y los medidos experimentalmente se debe a que la estructura cristalina real difiere de la ideal, de esta manera aparecen dos resistividades: una térmica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𝜌</m:t>
                        </m:r>
                      </m:e>
                      <m:sub>
                        <m:r>
                          <a:rPr lang="es-ES" b="0" i="1" smtClean="0">
                            <a:latin typeface="Cambria Math" panose="02040503050406030204" pitchFamily="18" charset="0"/>
                            <a:ea typeface="Cambria Math" panose="02040503050406030204" pitchFamily="18" charset="0"/>
                          </a:rPr>
                          <m:t>𝑇</m:t>
                        </m:r>
                      </m:sub>
                    </m:sSub>
                    <m:r>
                      <a:rPr lang="es-ES" b="0" i="1" smtClean="0">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y otra residual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𝜌</m:t>
                        </m:r>
                      </m:e>
                      <m:sub>
                        <m:r>
                          <a:rPr lang="es-ES" b="0" i="1" smtClean="0">
                            <a:latin typeface="Cambria Math" panose="02040503050406030204" pitchFamily="18" charset="0"/>
                            <a:ea typeface="Cambria Math" panose="02040503050406030204" pitchFamily="18" charset="0"/>
                          </a:rPr>
                          <m:t>𝑅</m:t>
                        </m:r>
                      </m:sub>
                    </m:sSub>
                    <m:r>
                      <a:rPr lang="es-ES" i="1">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 la segunda es ocasionada por los defectos reticulares. El trabajado en frio del metal agrega otro termino que es determinado experimentalmente. La resistividad aumenta linealmente con la temperatura:</a:t>
                </a:r>
              </a:p>
              <a:p>
                <a:pPr marL="0" indent="0" algn="ctr">
                  <a:lnSpc>
                    <a:spcPct val="110000"/>
                  </a:lnSpc>
                  <a:buNone/>
                </a:pPr>
                <a14:m>
                  <m:oMath xmlns:m="http://schemas.openxmlformats.org/officeDocument/2006/math">
                    <m:r>
                      <a:rPr lang="es-ES" i="1" smtClean="0">
                        <a:latin typeface="Cambria Math" panose="02040503050406030204" pitchFamily="18" charset="0"/>
                        <a:ea typeface="Cambria Math" panose="02040503050406030204" pitchFamily="18" charset="0"/>
                      </a:rPr>
                      <m:t>𝜌</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𝑇</m:t>
                        </m:r>
                      </m:e>
                    </m:d>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𝜌</m:t>
                        </m:r>
                      </m:e>
                      <m:sub>
                        <m:r>
                          <a:rPr lang="es-ES" b="0" i="1" smtClean="0">
                            <a:latin typeface="Cambria Math" panose="02040503050406030204" pitchFamily="18" charset="0"/>
                            <a:ea typeface="Cambria Math" panose="02040503050406030204" pitchFamily="18" charset="0"/>
                          </a:rPr>
                          <m:t>0</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1+</m:t>
                        </m:r>
                        <m:r>
                          <a:rPr lang="es-ES" b="0" i="1" smtClean="0">
                            <a:latin typeface="Cambria Math" panose="02040503050406030204" pitchFamily="18" charset="0"/>
                            <a:ea typeface="Cambria Math" panose="02040503050406030204" pitchFamily="18" charset="0"/>
                          </a:rPr>
                          <m:t>𝛼</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𝑇</m:t>
                        </m:r>
                      </m:e>
                    </m:d>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𝑅</m:t>
                        </m:r>
                      </m:sub>
                    </m:sSub>
                    <m:r>
                      <a:rPr lang="es-ES" b="0" i="1" smtClean="0">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𝑇</m:t>
                        </m:r>
                      </m:sub>
                    </m:sSub>
                  </m:oMath>
                </a14:m>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regla de </a:t>
                </a:r>
                <a:r>
                  <a:rPr lang="es-ES" b="1" dirty="0" err="1">
                    <a:latin typeface="Arial" panose="020B0604020202020204" pitchFamily="34" charset="0"/>
                    <a:cs typeface="Arial" panose="020B0604020202020204" pitchFamily="34" charset="0"/>
                  </a:rPr>
                  <a:t>Güneisen</a:t>
                </a:r>
                <a:endParaRPr lang="es-ES" b="1" dirty="0">
                  <a:latin typeface="Arial" panose="020B0604020202020204" pitchFamily="34" charset="0"/>
                  <a:cs typeface="Arial" panose="020B0604020202020204" pitchFamily="34" charset="0"/>
                </a:endParaRPr>
              </a:p>
              <a:p>
                <a:pPr marL="0" indent="0" algn="just">
                  <a:lnSpc>
                    <a:spcPct val="110000"/>
                  </a:lnSpc>
                  <a:buNone/>
                </a:pPr>
                <a:r>
                  <a:rPr lang="es-ES" dirty="0">
                    <a:latin typeface="Arial" panose="020B0604020202020204" pitchFamily="34" charset="0"/>
                    <a:cs typeface="Arial" panose="020B0604020202020204" pitchFamily="34" charset="0"/>
                  </a:rPr>
                  <a:t>Para la mayoría de los metales puros, a excepción de los de transición, </a:t>
                </a:r>
                <a14:m>
                  <m:oMath xmlns:m="http://schemas.openxmlformats.org/officeDocument/2006/math">
                    <m:r>
                      <a:rPr lang="es-ES" i="1">
                        <a:latin typeface="Cambria Math" panose="02040503050406030204" pitchFamily="18" charset="0"/>
                        <a:ea typeface="Cambria Math" panose="02040503050406030204" pitchFamily="18" charset="0"/>
                      </a:rPr>
                      <m:t>𝛼</m:t>
                    </m:r>
                  </m:oMath>
                </a14:m>
                <a:r>
                  <a:rPr lang="es-ES" dirty="0">
                    <a:latin typeface="Arial" panose="020B0604020202020204" pitchFamily="34" charset="0"/>
                    <a:cs typeface="Arial" panose="020B0604020202020204" pitchFamily="34" charset="0"/>
                  </a:rPr>
                  <a:t> vale aproximadamente </a:t>
                </a:r>
                <a14:m>
                  <m:oMath xmlns:m="http://schemas.openxmlformats.org/officeDocument/2006/math">
                    <m:r>
                      <a:rPr lang="es-ES" b="0" i="1" smtClean="0">
                        <a:latin typeface="Cambria Math" panose="02040503050406030204" pitchFamily="18" charset="0"/>
                        <a:ea typeface="Cambria Math" panose="02040503050406030204" pitchFamily="18" charset="0"/>
                      </a:rPr>
                      <m:t>4.</m:t>
                    </m:r>
                    <m:sSup>
                      <m:sSupPr>
                        <m:ctrlPr>
                          <a:rPr lang="es-ES"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10</m:t>
                        </m:r>
                      </m:e>
                      <m:sup>
                        <m:r>
                          <a:rPr lang="es-ES" b="0" i="1" smtClean="0">
                            <a:latin typeface="Cambria Math" panose="02040503050406030204" pitchFamily="18" charset="0"/>
                            <a:ea typeface="Cambria Math" panose="02040503050406030204" pitchFamily="18" charset="0"/>
                          </a:rPr>
                          <m:t>−3</m:t>
                        </m:r>
                      </m:sup>
                    </m:sSup>
                  </m:oMath>
                </a14:m>
                <a:r>
                  <a:rPr lang="es-ES" dirty="0">
                    <a:latin typeface="Arial" panose="020B0604020202020204" pitchFamily="34" charset="0"/>
                    <a:cs typeface="Arial" panose="020B0604020202020204" pitchFamily="34" charset="0"/>
                  </a:rPr>
                  <a:t>, los de transición y en particular los ferrosos tienen valores mas altos  </a:t>
                </a:r>
                <a14:m>
                  <m:oMath xmlns:m="http://schemas.openxmlformats.org/officeDocument/2006/math">
                    <m:r>
                      <a:rPr lang="es-ES" i="1">
                        <a:latin typeface="Cambria Math" panose="02040503050406030204" pitchFamily="18" charset="0"/>
                        <a:ea typeface="Cambria Math" panose="02040503050406030204" pitchFamily="18" charset="0"/>
                      </a:rPr>
                      <m:t>𝛼</m:t>
                    </m:r>
                    <m:r>
                      <a:rPr lang="es-ES" i="1" smtClean="0">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10</m:t>
                        </m:r>
                      </m:e>
                      <m: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m:t>
                        </m:r>
                      </m:sup>
                    </m:sSup>
                  </m:oMath>
                </a14:m>
                <a:r>
                  <a:rPr lang="es-ES" dirty="0">
                    <a:latin typeface="Arial" panose="020B0604020202020204" pitchFamily="34" charset="0"/>
                    <a:cs typeface="Arial" panose="020B0604020202020204" pitchFamily="34" charset="0"/>
                  </a:rPr>
                  <a:t>.</a:t>
                </a:r>
              </a:p>
              <a:p>
                <a:pPr marL="0" indent="0" algn="just">
                  <a:lnSpc>
                    <a:spcPct val="110000"/>
                  </a:lnSpc>
                  <a:buNone/>
                </a:pPr>
                <a:r>
                  <a:rPr lang="es-ES" dirty="0">
                    <a:latin typeface="Arial" panose="020B0604020202020204" pitchFamily="34" charset="0"/>
                    <a:cs typeface="Arial" panose="020B0604020202020204" pitchFamily="34" charset="0"/>
                  </a:rPr>
                  <a:t>Para temperaturas muy bajas se demuestra que la resistividad es proporcional </a:t>
                </a:r>
                <a14:m>
                  <m:oMath xmlns:m="http://schemas.openxmlformats.org/officeDocument/2006/math">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𝑇</m:t>
                        </m:r>
                      </m:e>
                      <m:sup>
                        <m:r>
                          <a:rPr lang="es-ES" b="0" i="1" smtClean="0">
                            <a:latin typeface="Cambria Math" panose="02040503050406030204" pitchFamily="18" charset="0"/>
                            <a:ea typeface="Cambria Math" panose="02040503050406030204" pitchFamily="18" charset="0"/>
                          </a:rPr>
                          <m:t>5</m:t>
                        </m:r>
                      </m:sup>
                    </m:sSup>
                    <m:r>
                      <a:rPr lang="es-ES" b="0" i="1" smtClean="0">
                        <a:latin typeface="Cambria Math" panose="02040503050406030204" pitchFamily="18" charset="0"/>
                        <a:ea typeface="Cambria Math" panose="02040503050406030204" pitchFamily="18" charset="0"/>
                      </a:rPr>
                      <m:t> </m:t>
                    </m:r>
                  </m:oMath>
                </a14:m>
                <a:endParaRPr lang="es-ES" dirty="0">
                  <a:latin typeface="Arial" panose="020B0604020202020204" pitchFamily="34" charset="0"/>
                  <a:cs typeface="Arial" panose="020B0604020202020204" pitchFamily="34" charset="0"/>
                </a:endParaRPr>
              </a:p>
              <a:p>
                <a:pPr marL="0" indent="0" algn="ctr">
                  <a:lnSpc>
                    <a:spcPct val="110000"/>
                  </a:lnSpc>
                  <a:buNone/>
                </a:pPr>
                <a14:m>
                  <m:oMath xmlns:m="http://schemas.openxmlformats.org/officeDocument/2006/math">
                    <m:r>
                      <a:rPr lang="es-ES" i="1">
                        <a:latin typeface="Cambria Math" panose="02040503050406030204" pitchFamily="18" charset="0"/>
                        <a:ea typeface="Cambria Math" panose="02040503050406030204" pitchFamily="18" charset="0"/>
                      </a:rPr>
                      <m:t>𝜌</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𝑇</m:t>
                        </m:r>
                      </m:e>
                    </m:d>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0</m:t>
                        </m:r>
                      </m:sub>
                    </m:sSub>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𝛼</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𝑇</m:t>
                        </m:r>
                      </m:e>
                      <m:sup>
                        <m:r>
                          <a:rPr lang="es-ES" i="1">
                            <a:latin typeface="Cambria Math" panose="02040503050406030204" pitchFamily="18" charset="0"/>
                            <a:ea typeface="Cambria Math" panose="02040503050406030204" pitchFamily="18" charset="0"/>
                          </a:rPr>
                          <m:t>5</m:t>
                        </m:r>
                      </m:sup>
                    </m:sSup>
                  </m:oMath>
                </a14:m>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regla</a:t>
                </a:r>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Mathiessen</a:t>
                </a:r>
              </a:p>
              <a:p>
                <a:pPr marL="0" indent="0" algn="just">
                  <a:lnSpc>
                    <a:spcPct val="110000"/>
                  </a:lnSpc>
                  <a:buNone/>
                </a:pPr>
                <a:r>
                  <a:rPr lang="es-ES" dirty="0">
                    <a:latin typeface="Arial" panose="020B0604020202020204" pitchFamily="34" charset="0"/>
                    <a:cs typeface="Arial" panose="020B0604020202020204" pitchFamily="34" charset="0"/>
                  </a:rPr>
                  <a:t>La medición experimental de la resistividad es un método cómodo y preciso para determinar indirectamente propiedades de los metales y alecciones, tales como: transformaciones, envejecimiento, transformaciones magnéticas, </a:t>
                </a:r>
                <a:r>
                  <a:rPr lang="es-ES" dirty="0" err="1">
                    <a:latin typeface="Arial" panose="020B0604020202020204" pitchFamily="34" charset="0"/>
                    <a:cs typeface="Arial" panose="020B0604020202020204" pitchFamily="34" charset="0"/>
                  </a:rPr>
                  <a:t>etc</a:t>
                </a:r>
                <a:r>
                  <a:rPr lang="es-ES" dirty="0">
                    <a:latin typeface="Arial" panose="020B0604020202020204" pitchFamily="34" charset="0"/>
                    <a:cs typeface="Arial" panose="020B0604020202020204" pitchFamily="34" charset="0"/>
                  </a:rPr>
                  <a:t>, usando un alambre de platino puede confeccionarse un termómetro patrón. Existe una gran cantidad de trabajos sobre la resistividad de aleaciones y otras propiedades, por ejemplo variación de la resistividad con el endurecimiento del metal, daño por radiación, variación de la presión, etc.</a:t>
                </a:r>
              </a:p>
            </p:txBody>
          </p:sp>
        </mc:Choice>
        <mc:Fallback>
          <p:sp>
            <p:nvSpPr>
              <p:cNvPr id="3" name="Marcador de contenido 2">
                <a:extLst>
                  <a:ext uri="{FF2B5EF4-FFF2-40B4-BE49-F238E27FC236}">
                    <a16:creationId xmlns:a14="http://schemas.microsoft.com/office/drawing/2010/main" xmlns="" xmlns:a16="http://schemas.microsoft.com/office/drawing/2014/main" id="{A61F0B29-EF30-4DA9-9B08-C8560FB0BF4D}"/>
                  </a:ext>
                </a:extLst>
              </p:cNvPr>
              <p:cNvSpPr>
                <a:spLocks noGrp="1" noRot="1" noChangeAspect="1" noMove="1" noResize="1" noEditPoints="1" noAdjustHandles="1" noChangeArrowheads="1" noChangeShapeType="1" noTextEdit="1"/>
              </p:cNvSpPr>
              <p:nvPr>
                <p:ph idx="1"/>
              </p:nvPr>
            </p:nvSpPr>
            <p:spPr>
              <a:xfrm>
                <a:off x="381000" y="533400"/>
                <a:ext cx="11475720" cy="6172835"/>
              </a:xfrm>
              <a:blipFill>
                <a:blip r:embed="rId2" cstate="print"/>
                <a:stretch>
                  <a:fillRect l="-584" t="-988" r="-531" b="-198"/>
                </a:stretch>
              </a:blipFill>
            </p:spPr>
            <p:txBody>
              <a:bodyPr/>
              <a:lstStyle/>
              <a:p>
                <a:r>
                  <a:rPr lang="es-ES">
                    <a:noFill/>
                  </a:rPr>
                  <a:t> </a:t>
                </a:r>
              </a:p>
            </p:txBody>
          </p:sp>
        </mc:Fallback>
      </mc:AlternateContent>
    </p:spTree>
    <p:extLst>
      <p:ext uri="{BB962C8B-B14F-4D97-AF65-F5344CB8AC3E}">
        <p14:creationId xmlns="" xmlns:p14="http://schemas.microsoft.com/office/powerpoint/2010/main" val="36550615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73F0201-FEF0-49D9-A40A-BBD8598F34C0}"/>
              </a:ext>
            </a:extLst>
          </p:cNvPr>
          <p:cNvSpPr>
            <a:spLocks noGrp="1"/>
          </p:cNvSpPr>
          <p:nvPr>
            <p:ph type="title"/>
          </p:nvPr>
        </p:nvSpPr>
        <p:spPr>
          <a:xfrm>
            <a:off x="1740309" y="0"/>
            <a:ext cx="8947356" cy="681036"/>
          </a:xfrm>
        </p:spPr>
        <p:txBody>
          <a:bodyPr>
            <a:noAutofit/>
          </a:bodyPr>
          <a:lstStyle/>
          <a:p>
            <a:pPr algn="ctr"/>
            <a:r>
              <a:rPr lang="es-ES" sz="2400" b="1" dirty="0">
                <a:solidFill>
                  <a:srgbClr val="FF0000"/>
                </a:solidFill>
                <a:latin typeface="Arial" panose="020B0604020202020204" pitchFamily="34" charset="0"/>
                <a:cs typeface="Arial" panose="020B0604020202020204" pitchFamily="34" charset="0"/>
              </a:rPr>
              <a:t>Termodinámica de la superconductividad</a:t>
            </a:r>
            <a:endParaRPr lang="es-ES" sz="2400" b="1"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0041B2E-C335-476D-9FB9-C90C085D598F}"/>
                  </a:ext>
                </a:extLst>
              </p:cNvPr>
              <p:cNvSpPr>
                <a:spLocks noGrp="1"/>
              </p:cNvSpPr>
              <p:nvPr>
                <p:ph idx="1"/>
              </p:nvPr>
            </p:nvSpPr>
            <p:spPr>
              <a:xfrm>
                <a:off x="152400" y="530943"/>
                <a:ext cx="11887199" cy="6327057"/>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Como   </a:t>
                </a:r>
                <a14:m>
                  <m:oMath xmlns:m="http://schemas.openxmlformats.org/officeDocument/2006/math">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𝑆</m:t>
                        </m:r>
                      </m:e>
                      <m:sub>
                        <m:r>
                          <a:rPr lang="es-ES" b="0" i="1" smtClean="0">
                            <a:latin typeface="Cambria Math" panose="02040503050406030204" pitchFamily="18" charset="0"/>
                          </a:rPr>
                          <m:t>𝑛</m:t>
                        </m:r>
                      </m:sub>
                    </m:sSub>
                    <m:r>
                      <a:rPr lang="es-ES" b="0" i="1" smtClean="0">
                        <a:latin typeface="Cambria Math" panose="02040503050406030204" pitchFamily="18" charset="0"/>
                      </a:rPr>
                      <m:t>𝑑𝑇</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𝐵</m:t>
                        </m:r>
                      </m:e>
                      <m:sub>
                        <m:r>
                          <a:rPr lang="es-ES" b="0" i="1" smtClean="0">
                            <a:latin typeface="Cambria Math" panose="02040503050406030204" pitchFamily="18" charset="0"/>
                          </a:rPr>
                          <m:t>𝑛</m:t>
                        </m:r>
                      </m:sub>
                    </m:sSub>
                    <m:r>
                      <a:rPr lang="es-ES" i="1">
                        <a:latin typeface="Cambria Math" panose="02040503050406030204" pitchFamily="18" charset="0"/>
                      </a:rPr>
                      <m:t>𝑑𝐻</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r>
                      <a:rPr lang="es-ES" i="1">
                        <a:latin typeface="Cambria Math" panose="02040503050406030204" pitchFamily="18" charset="0"/>
                      </a:rPr>
                      <m:t>𝑑𝑇</m:t>
                    </m:r>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𝐵</m:t>
                        </m:r>
                      </m:e>
                      <m:sub>
                        <m:r>
                          <a:rPr lang="es-ES" b="0" i="1" smtClean="0">
                            <a:latin typeface="Cambria Math" panose="02040503050406030204" pitchFamily="18" charset="0"/>
                          </a:rPr>
                          <m:t>𝑠</m:t>
                        </m:r>
                      </m:sub>
                    </m:sSub>
                    <m:r>
                      <a:rPr lang="es-ES" i="1">
                        <a:latin typeface="Cambria Math" panose="02040503050406030204" pitchFamily="18" charset="0"/>
                      </a:rPr>
                      <m:t>𝑑𝐻</m:t>
                    </m:r>
                    <m:r>
                      <a:rPr lang="es-ES" b="0" i="0" smtClean="0">
                        <a:latin typeface="Cambria Math" panose="02040503050406030204" pitchFamily="18" charset="0"/>
                      </a:rPr>
                      <m:t> </m:t>
                    </m:r>
                  </m:oMath>
                </a14:m>
                <a:r>
                  <a:rPr lang="es-ES" dirty="0">
                    <a:latin typeface="Arial" panose="020B0604020202020204" pitchFamily="34" charset="0"/>
                    <a:cs typeface="Arial" panose="020B0604020202020204" pitchFamily="34" charset="0"/>
                  </a:rPr>
                  <a:t>en la curva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𝑐</m:t>
                        </m:r>
                      </m:sub>
                    </m:sSub>
                    <m:r>
                      <a:rPr lang="es-ES" b="0" i="1" smtClean="0">
                        <a:latin typeface="Cambria Math" panose="02040503050406030204" pitchFamily="18" charset="0"/>
                      </a:rPr>
                      <m:t>=</m:t>
                    </m:r>
                    <m:r>
                      <a:rPr lang="es-ES" b="0" i="1" smtClean="0">
                        <a:latin typeface="Cambria Math" panose="02040503050406030204" pitchFamily="18" charset="0"/>
                      </a:rPr>
                      <m:t>𝑓</m:t>
                    </m:r>
                    <m:r>
                      <a:rPr lang="es-ES" b="0" i="1" smtClean="0">
                        <a:latin typeface="Cambria Math" panose="02040503050406030204" pitchFamily="18" charset="0"/>
                      </a:rPr>
                      <m:t>(</m:t>
                    </m:r>
                    <m:r>
                      <a:rPr lang="es-ES" b="0" i="1" smtClean="0">
                        <a:latin typeface="Cambria Math" panose="02040503050406030204" pitchFamily="18" charset="0"/>
                      </a:rPr>
                      <m:t>𝑇</m:t>
                    </m:r>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de coexistencia,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i="1">
                            <a:latin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=0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𝐵</m:t>
                        </m:r>
                      </m:e>
                      <m:sub>
                        <m:r>
                          <a:rPr lang="es-ES" b="0" i="1" smtClean="0">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despresiando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entonces</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r>
                        <a:rPr lang="es-ES" b="0" i="1" smtClean="0">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smtClean="0">
                              <a:latin typeface="Cambria Math" panose="02040503050406030204" pitchFamily="18" charset="0"/>
                              <a:cs typeface="Arial" panose="020B0604020202020204" pitchFamily="34" charset="0"/>
                            </a:rPr>
                          </m:ctrlPr>
                        </m:fPr>
                        <m:num>
                          <m:r>
                            <a:rPr lang="es-ES" i="1" smtClean="0">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smtClean="0">
                              <a:latin typeface="Cambria Math" panose="02040503050406030204" pitchFamily="18" charset="0"/>
                              <a:cs typeface="Arial" panose="020B0604020202020204" pitchFamily="34" charset="0"/>
                            </a:rPr>
                            <m:t>𝑑</m:t>
                          </m:r>
                          <m:r>
                            <a:rPr lang="es-ES" b="0" i="1" smtClean="0">
                              <a:latin typeface="Cambria Math" panose="02040503050406030204" pitchFamily="18" charset="0"/>
                              <a:cs typeface="Arial" panose="020B0604020202020204" pitchFamily="34" charset="0"/>
                            </a:rPr>
                            <m:t>𝑇</m:t>
                          </m:r>
                        </m:den>
                      </m:f>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Que es la ecuación de Clausius-Clapeyron para un material superconductor, la ecuación de</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 Clausius-Clapeyron  es una manera de caracterizar un cambio de fase de primer orden. Vemos que la derivada de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oMath>
                </a14:m>
                <a:r>
                  <a:rPr lang="es-ES" dirty="0">
                    <a:latin typeface="Arial" panose="020B0604020202020204" pitchFamily="34" charset="0"/>
                    <a:cs typeface="Arial" panose="020B0604020202020204" pitchFamily="34" charset="0"/>
                  </a:rPr>
                  <a:t>, (ver grafica más atrás), es siempre negativa entonces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ea typeface="Cambria Math" panose="02040503050406030204" pitchFamily="18" charset="0"/>
                      </a:rPr>
                      <m:t>&gt;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luego el estado superconductor es más ordenado que el normal.</a:t>
                </a:r>
              </a:p>
              <a:p>
                <a:pPr marL="0" indent="0" algn="just">
                  <a:lnSpc>
                    <a:spcPct val="120000"/>
                  </a:lnSpc>
                  <a:buNone/>
                </a:pPr>
                <a:r>
                  <a:rPr lang="es-ES" dirty="0">
                    <a:latin typeface="Arial" panose="020B0604020202020204" pitchFamily="34" charset="0"/>
                    <a:cs typeface="Arial" panose="020B0604020202020204" pitchFamily="34" charset="0"/>
                  </a:rPr>
                  <a:t> Puesto que conocemos la función </a:t>
                </a:r>
              </a:p>
              <a:p>
                <a:pPr marL="0" indent="0" algn="ctr">
                  <a:lnSpc>
                    <a:spcPct val="120000"/>
                  </a:lnSpc>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i="1">
                        <a:latin typeface="Cambria Math" panose="02040503050406030204" pitchFamily="18" charset="0"/>
                      </a:rPr>
                      <m:t>=</m:t>
                    </m:r>
                    <m:r>
                      <a:rPr lang="es-ES" i="1">
                        <a:latin typeface="Cambria Math" panose="02040503050406030204" pitchFamily="18" charset="0"/>
                      </a:rPr>
                      <m:t>𝑓</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𝑐</m:t>
                            </m:r>
                          </m:sub>
                        </m:sSub>
                      </m:e>
                    </m:d>
                    <m:r>
                      <a:rPr lang="es-ES" b="0" i="0"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𝐻</m:t>
                        </m:r>
                      </m:e>
                      <m:sub>
                        <m:r>
                          <a:rPr lang="es-ES" b="0" i="1" smtClean="0">
                            <a:latin typeface="Cambria Math" panose="02040503050406030204" pitchFamily="18" charset="0"/>
                          </a:rPr>
                          <m:t>0</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1−</m:t>
                        </m:r>
                        <m:f>
                          <m:fPr>
                            <m:ctrlPr>
                              <a:rPr lang="es-ES" b="0" i="1" smtClean="0">
                                <a:latin typeface="Cambria Math" panose="02040503050406030204" pitchFamily="18" charset="0"/>
                              </a:rPr>
                            </m:ctrlPr>
                          </m:fPr>
                          <m:num>
                            <m:sSup>
                              <m:sSupPr>
                                <m:ctrlPr>
                                  <a:rPr lang="es-ES" b="0" i="1" smtClean="0">
                                    <a:latin typeface="Cambria Math" panose="02040503050406030204" pitchFamily="18" charset="0"/>
                                  </a:rPr>
                                </m:ctrlPr>
                              </m:sSupPr>
                              <m:e>
                                <m:r>
                                  <a:rPr lang="es-ES" b="0" i="1" smtClean="0">
                                    <a:latin typeface="Cambria Math" panose="02040503050406030204" pitchFamily="18" charset="0"/>
                                  </a:rPr>
                                  <m:t>𝑇</m:t>
                                </m:r>
                              </m:e>
                              <m:sup>
                                <m:r>
                                  <a:rPr lang="es-ES" b="0" i="1" smtClean="0">
                                    <a:latin typeface="Cambria Math" panose="02040503050406030204" pitchFamily="18" charset="0"/>
                                  </a:rPr>
                                  <m:t>2</m:t>
                                </m:r>
                              </m:sup>
                            </m:sSup>
                          </m:num>
                          <m:den>
                            <m:sSubSup>
                              <m:sSubSupPr>
                                <m:ctrlPr>
                                  <a:rPr lang="es-ES" b="0" i="1" smtClean="0">
                                    <a:latin typeface="Cambria Math" panose="02040503050406030204" pitchFamily="18" charset="0"/>
                                  </a:rPr>
                                </m:ctrlPr>
                              </m:sSubSupPr>
                              <m:e>
                                <m:r>
                                  <a:rPr lang="es-ES" b="0" i="1" smtClean="0">
                                    <a:latin typeface="Cambria Math" panose="02040503050406030204" pitchFamily="18" charset="0"/>
                                  </a:rPr>
                                  <m:t>𝑇</m:t>
                                </m:r>
                              </m:e>
                              <m:sub>
                                <m:r>
                                  <a:rPr lang="es-ES" b="0" i="1" smtClean="0">
                                    <a:latin typeface="Cambria Math" panose="02040503050406030204" pitchFamily="18" charset="0"/>
                                  </a:rPr>
                                  <m:t>𝑐</m:t>
                                </m:r>
                              </m:sub>
                              <m:sup>
                                <m:r>
                                  <a:rPr lang="es-ES" b="0" i="1" smtClean="0">
                                    <a:latin typeface="Cambria Math" panose="02040503050406030204" pitchFamily="18" charset="0"/>
                                  </a:rPr>
                                  <m:t>2</m:t>
                                </m:r>
                              </m:sup>
                            </m:sSubSup>
                          </m:den>
                        </m:f>
                      </m:e>
                    </m:d>
                  </m:oMath>
                </a14:m>
                <a:r>
                  <a:rPr lang="es-ES" b="0" dirty="0">
                    <a:latin typeface="Arial" panose="020B0604020202020204" pitchFamily="34" charset="0"/>
                    <a:cs typeface="Arial" panose="020B0604020202020204" pitchFamily="34" charset="0"/>
                  </a:rPr>
                  <a:t>,</a:t>
                </a:r>
              </a:p>
              <a:p>
                <a:pPr marL="0" indent="0" algn="just">
                  <a:lnSpc>
                    <a:spcPct val="120000"/>
                  </a:lnSpc>
                  <a:buNone/>
                </a:pPr>
                <a:r>
                  <a:rPr lang="es-ES" dirty="0">
                    <a:latin typeface="Arial" panose="020B0604020202020204" pitchFamily="34" charset="0"/>
                    <a:cs typeface="Arial" panose="020B0604020202020204" pitchFamily="34" charset="0"/>
                  </a:rPr>
                  <a:t>efectuando la derivada y multiplicando por </a:t>
                </a:r>
                <a14:m>
                  <m:oMath xmlns:m="http://schemas.openxmlformats.org/officeDocument/2006/math">
                    <m:r>
                      <m:rPr>
                        <m:sty m:val="p"/>
                      </m:rPr>
                      <a:rPr lang="es-ES">
                        <a:latin typeface="Cambria Math" panose="02040503050406030204" pitchFamily="18" charset="0"/>
                        <a:cs typeface="Arial" panose="020B0604020202020204" pitchFamily="34" charset="0"/>
                      </a:rPr>
                      <m:t>T</m:t>
                    </m:r>
                  </m:oMath>
                </a14:m>
                <a:r>
                  <a:rPr lang="es-ES" dirty="0">
                    <a:latin typeface="Arial" panose="020B0604020202020204" pitchFamily="34" charset="0"/>
                    <a:cs typeface="Arial" panose="020B0604020202020204" pitchFamily="34" charset="0"/>
                  </a:rPr>
                  <a:t> hallamos el calor latente de la transformación </a:t>
                </a:r>
                <a14:m>
                  <m:oMath xmlns:m="http://schemas.openxmlformats.org/officeDocument/2006/math">
                    <m:r>
                      <a:rPr lang="es-ES" i="1">
                        <a:latin typeface="Cambria Math" panose="02040503050406030204" pitchFamily="18" charset="0"/>
                        <a:cs typeface="Arial" panose="020B0604020202020204" pitchFamily="34" charset="0"/>
                      </a:rPr>
                      <m:t>𝑙</m:t>
                    </m:r>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m:t>
                        </m:r>
                      </m:e>
                      <m:sub>
                        <m:r>
                          <a:rPr lang="es-ES" i="1">
                            <a:latin typeface="Cambria Math" panose="02040503050406030204" pitchFamily="18" charset="0"/>
                            <a:cs typeface="Arial" panose="020B0604020202020204" pitchFamily="34" charset="0"/>
                          </a:rPr>
                          <m:t>𝑛𝑠</m:t>
                        </m:r>
                      </m:sub>
                    </m:sSub>
                  </m:oMath>
                </a14:m>
                <a:r>
                  <a:rPr lang="es-ES" b="0" dirty="0">
                    <a:latin typeface="Arial" panose="020B0604020202020204" pitchFamily="34" charset="0"/>
                    <a:cs typeface="Arial" panose="020B0604020202020204" pitchFamily="34" charset="0"/>
                  </a:rPr>
                  <a:t>.</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r>
                        <a:rPr lang="es-ES" b="0" i="0"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d>
                        <m:dPr>
                          <m:ctrlPr>
                            <a:rPr lang="es-ES" i="1" smtClean="0">
                              <a:latin typeface="Cambria Math" panose="02040503050406030204" pitchFamily="18" charset="0"/>
                            </a:rPr>
                          </m:ctrlPr>
                        </m:dPr>
                        <m:e>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2</m:t>
                              </m:r>
                              <m:r>
                                <a:rPr lang="es-ES" b="0" i="1" smtClean="0">
                                  <a:latin typeface="Cambria Math" panose="02040503050406030204" pitchFamily="18" charset="0"/>
                                </a:rPr>
                                <m:t>𝑇</m:t>
                              </m:r>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oMath>
                  </m:oMathPara>
                </a14:m>
                <a:endParaRPr lang="es-ES"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r>
                      <a:rPr lang="es-ES" b="0" i="1" smtClean="0">
                        <a:latin typeface="Cambria Math" panose="02040503050406030204" pitchFamily="18" charset="0"/>
                        <a:cs typeface="Arial" panose="020B0604020202020204" pitchFamily="34" charset="0"/>
                      </a:rPr>
                      <m:t>𝑙</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𝑇</m:t>
                    </m:r>
                    <m:d>
                      <m:dPr>
                        <m:ctrlPr>
                          <a:rPr lang="es-ES" b="0" i="1" smtClean="0">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e>
                    </m:d>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d>
                      <m:dPr>
                        <m:ctrlPr>
                          <a:rPr lang="es-ES" i="1">
                            <a:latin typeface="Cambria Math" panose="02040503050406030204" pitchFamily="18" charset="0"/>
                          </a:rPr>
                        </m:ctrlPr>
                      </m:dPr>
                      <m:e>
                        <m:f>
                          <m:fPr>
                            <m:ctrlPr>
                              <a:rPr lang="es-ES" i="1">
                                <a:latin typeface="Cambria Math" panose="02040503050406030204" pitchFamily="18" charset="0"/>
                              </a:rPr>
                            </m:ctrlPr>
                          </m:fPr>
                          <m:num>
                            <m:r>
                              <a:rPr lang="es-ES" i="1">
                                <a:latin typeface="Cambria Math" panose="02040503050406030204" pitchFamily="18" charset="0"/>
                              </a:rPr>
                              <m:t>2</m:t>
                            </m:r>
                            <m:sSup>
                              <m:sSupPr>
                                <m:ctrlPr>
                                  <a:rPr lang="es-ES" i="1" smtClean="0">
                                    <a:latin typeface="Cambria Math" panose="02040503050406030204" pitchFamily="18" charset="0"/>
                                  </a:rPr>
                                </m:ctrlPr>
                              </m:sSupPr>
                              <m:e>
                                <m:r>
                                  <a:rPr lang="es-ES" b="0" i="1" smtClean="0">
                                    <a:latin typeface="Cambria Math" panose="02040503050406030204" pitchFamily="18" charset="0"/>
                                  </a:rPr>
                                  <m:t>𝑇</m:t>
                                </m:r>
                              </m:e>
                              <m:sup>
                                <m:r>
                                  <a:rPr lang="es-ES" b="0" i="1" smtClean="0">
                                    <a:latin typeface="Cambria Math" panose="02040503050406030204" pitchFamily="18" charset="0"/>
                                  </a:rPr>
                                  <m:t>2</m:t>
                                </m:r>
                              </m:sup>
                            </m:s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2</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Sup>
                          <m:sSubSupPr>
                            <m:ctrlPr>
                              <a:rPr lang="es-ES" i="1" smtClean="0">
                                <a:latin typeface="Cambria Math" panose="02040503050406030204" pitchFamily="18" charset="0"/>
                                <a:cs typeface="Arial" panose="020B0604020202020204" pitchFamily="34" charset="0"/>
                              </a:rPr>
                            </m:ctrlPr>
                          </m:sSubSup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0</m:t>
                            </m:r>
                          </m:sub>
                          <m:sup>
                            <m:r>
                              <a:rPr lang="es-ES" b="0" i="1" smtClean="0">
                                <a:latin typeface="Cambria Math" panose="02040503050406030204" pitchFamily="18" charset="0"/>
                                <a:cs typeface="Arial" panose="020B0604020202020204" pitchFamily="34" charset="0"/>
                              </a:rPr>
                              <m:t>2</m:t>
                            </m:r>
                          </m:sup>
                        </m:sSubSup>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𝑇</m:t>
                            </m:r>
                          </m:e>
                          <m:sup>
                            <m:r>
                              <a:rPr lang="es-ES" b="0" i="1" smtClean="0">
                                <a:latin typeface="Cambria Math" panose="02040503050406030204" pitchFamily="18" charset="0"/>
                                <a:cs typeface="Arial" panose="020B0604020202020204" pitchFamily="34" charset="0"/>
                              </a:rPr>
                              <m:t>2</m:t>
                            </m:r>
                          </m:sup>
                        </m:s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d>
                      <m:dPr>
                        <m:ctrlPr>
                          <a:rPr lang="es-ES" b="0" i="1" smtClean="0">
                            <a:latin typeface="Cambria Math" panose="02040503050406030204" pitchFamily="18" charset="0"/>
                            <a:cs typeface="Arial" panose="020B0604020202020204" pitchFamily="34" charset="0"/>
                          </a:rPr>
                        </m:ctrlPr>
                      </m:dPr>
                      <m:e>
                        <m:r>
                          <a:rPr lang="es-ES" i="1">
                            <a:latin typeface="Cambria Math" panose="02040503050406030204" pitchFamily="18" charset="0"/>
                          </a:rPr>
                          <m:t>1−</m:t>
                        </m:r>
                        <m:f>
                          <m:fPr>
                            <m:ctrlPr>
                              <a:rPr lang="es-ES" i="1">
                                <a:latin typeface="Cambria Math" panose="02040503050406030204" pitchFamily="18" charset="0"/>
                              </a:rPr>
                            </m:ctrlPr>
                          </m:fPr>
                          <m:num>
                            <m:sSup>
                              <m:sSupPr>
                                <m:ctrlPr>
                                  <a:rPr lang="es-ES" i="1">
                                    <a:latin typeface="Cambria Math" panose="02040503050406030204" pitchFamily="18" charset="0"/>
                                  </a:rPr>
                                </m:ctrlPr>
                              </m:sSupPr>
                              <m:e>
                                <m:r>
                                  <a:rPr lang="es-ES" i="1">
                                    <a:latin typeface="Cambria Math" panose="02040503050406030204" pitchFamily="18" charset="0"/>
                                  </a:rPr>
                                  <m:t>𝑇</m:t>
                                </m:r>
                              </m:e>
                              <m:sup>
                                <m:r>
                                  <a:rPr lang="es-ES" i="1">
                                    <a:latin typeface="Cambria Math" panose="02040503050406030204" pitchFamily="18" charset="0"/>
                                  </a:rPr>
                                  <m:t>2</m:t>
                                </m:r>
                              </m:sup>
                            </m:s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oMath>
                </a14:m>
                <a:endParaRPr lang="es-ES" dirty="0">
                  <a:latin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Como    </a:t>
                </a:r>
                <a14:m>
                  <m:oMath xmlns:m="http://schemas.openxmlformats.org/officeDocument/2006/math">
                    <m:sSub>
                      <m:sSubPr>
                        <m:ctrlPr>
                          <a:rPr lang="es-ES" i="1">
                            <a:latin typeface="Cambria Math" panose="02040503050406030204" pitchFamily="18" charset="0"/>
                          </a:rPr>
                        </m:ctrlPr>
                      </m:sSub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m:t>
                            </m:r>
                          </m:e>
                          <m:sub>
                            <m:r>
                              <a:rPr lang="es-ES" i="1">
                                <a:latin typeface="Cambria Math" panose="02040503050406030204" pitchFamily="18" charset="0"/>
                                <a:cs typeface="Arial" panose="020B0604020202020204" pitchFamily="34" charset="0"/>
                              </a:rPr>
                              <m:t>𝑛𝑠</m:t>
                            </m:r>
                          </m:sub>
                        </m:sSub>
                        <m:r>
                          <a:rPr lang="es-ES" b="0" i="1" smtClean="0">
                            <a:latin typeface="Cambria Math" panose="02040503050406030204" pitchFamily="18" charset="0"/>
                          </a:rPr>
                          <m:t>=(</m:t>
                        </m:r>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b="0" i="1" smtClean="0">
                        <a:latin typeface="Cambria Math" panose="02040503050406030204" pitchFamily="18" charset="0"/>
                      </a:rPr>
                      <m:t>)</m:t>
                    </m:r>
                    <m:r>
                      <a:rPr lang="es-ES" b="0" i="1" smtClean="0">
                        <a:latin typeface="Cambria Math" panose="02040503050406030204" pitchFamily="18" charset="0"/>
                      </a:rPr>
                      <m:t>𝑇</m:t>
                    </m:r>
                  </m:oMath>
                </a14:m>
                <a:r>
                  <a:rPr lang="es-ES" dirty="0">
                    <a:latin typeface="Arial" panose="020B0604020202020204" pitchFamily="34" charset="0"/>
                    <a:cs typeface="Arial" panose="020B0604020202020204" pitchFamily="34" charset="0"/>
                  </a:rPr>
                  <a:t> es el calor que se intercambia para pasar del estado normal al superconductor </a:t>
                </a:r>
                <a14:m>
                  <m:oMath xmlns:m="http://schemas.openxmlformats.org/officeDocument/2006/math">
                    <m:d>
                      <m:dPr>
                        <m:ctrlPr>
                          <a:rPr lang="es-ES"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𝑛</m:t>
                        </m:r>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𝑠</m:t>
                        </m:r>
                      </m:e>
                    </m:d>
                  </m:oMath>
                </a14:m>
                <a:r>
                  <a:rPr lang="es-ES" dirty="0">
                    <a:latin typeface="Arial" panose="020B0604020202020204" pitchFamily="34" charset="0"/>
                    <a:cs typeface="Arial" panose="020B0604020202020204" pitchFamily="34" charset="0"/>
                  </a:rPr>
                  <a:t> y como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ea typeface="Cambria Math" panose="02040503050406030204" pitchFamily="18" charset="0"/>
                      </a:rPr>
                      <m:t>&gt;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entonces, se sede al entorno calor al pasar del normal  al superconductor. Por el contrario se absorbe calor cuando </a:t>
                </a:r>
                <a14:m>
                  <m:oMath xmlns:m="http://schemas.openxmlformats.org/officeDocument/2006/math">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𝑛</m:t>
                        </m:r>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𝑠</m:t>
                        </m:r>
                      </m:e>
                    </m:d>
                  </m:oMath>
                </a14:m>
                <a:r>
                  <a:rPr lang="es-ES" dirty="0">
                    <a:latin typeface="Arial" panose="020B0604020202020204" pitchFamily="34" charset="0"/>
                    <a:cs typeface="Arial" panose="020B0604020202020204" pitchFamily="34" charset="0"/>
                  </a:rPr>
                  <a:t>.</a:t>
                </a: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F0041B2E-C335-476D-9FB9-C90C085D598F}"/>
                  </a:ext>
                </a:extLst>
              </p:cNvPr>
              <p:cNvSpPr>
                <a:spLocks noGrp="1" noRot="1" noChangeAspect="1" noMove="1" noResize="1" noEditPoints="1" noAdjustHandles="1" noChangeArrowheads="1" noChangeShapeType="1" noTextEdit="1"/>
              </p:cNvSpPr>
              <p:nvPr>
                <p:ph idx="1"/>
              </p:nvPr>
            </p:nvSpPr>
            <p:spPr>
              <a:xfrm>
                <a:off x="152400" y="530943"/>
                <a:ext cx="11887199" cy="6327057"/>
              </a:xfrm>
              <a:blipFill>
                <a:blip r:embed="rId2" cstate="print"/>
                <a:stretch>
                  <a:fillRect l="-410" t="-482" r="-410" b="-1252"/>
                </a:stretch>
              </a:blipFill>
            </p:spPr>
            <p:txBody>
              <a:bodyPr/>
              <a:lstStyle/>
              <a:p>
                <a:r>
                  <a:rPr lang="es-ES">
                    <a:noFill/>
                  </a:rPr>
                  <a:t> </a:t>
                </a:r>
              </a:p>
            </p:txBody>
          </p:sp>
        </mc:Fallback>
      </mc:AlternateContent>
    </p:spTree>
    <p:extLst>
      <p:ext uri="{BB962C8B-B14F-4D97-AF65-F5344CB8AC3E}">
        <p14:creationId xmlns="" xmlns:p14="http://schemas.microsoft.com/office/powerpoint/2010/main" val="228405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DBFCF6-D941-40BC-804B-A80EBA4BB15E}"/>
              </a:ext>
            </a:extLst>
          </p:cNvPr>
          <p:cNvSpPr>
            <a:spLocks noGrp="1"/>
          </p:cNvSpPr>
          <p:nvPr>
            <p:ph type="title"/>
          </p:nvPr>
        </p:nvSpPr>
        <p:spPr>
          <a:xfrm>
            <a:off x="838200" y="158648"/>
            <a:ext cx="10515600" cy="315912"/>
          </a:xfrm>
        </p:spPr>
        <p:txBody>
          <a:bodyPr>
            <a:normAutofit fontScale="90000"/>
          </a:bodyPr>
          <a:lstStyle/>
          <a:p>
            <a:r>
              <a:rPr lang="es-ES" sz="3200" b="1" dirty="0">
                <a:solidFill>
                  <a:srgbClr val="FF0000"/>
                </a:solidFill>
                <a:latin typeface="Arial" panose="020B0604020202020204" pitchFamily="34" charset="0"/>
                <a:cs typeface="Arial" panose="020B0604020202020204" pitchFamily="34" charset="0"/>
              </a:rPr>
              <a:t>Calor especifico</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3368FA9-76BC-446A-973C-D2ED9C07C36D}"/>
                  </a:ext>
                </a:extLst>
              </p:cNvPr>
              <p:cNvSpPr>
                <a:spLocks noGrp="1"/>
              </p:cNvSpPr>
              <p:nvPr>
                <p:ph idx="1"/>
              </p:nvPr>
            </p:nvSpPr>
            <p:spPr>
              <a:xfrm>
                <a:off x="235973" y="663676"/>
                <a:ext cx="11842955" cy="6035675"/>
              </a:xfrm>
            </p:spPr>
            <p:txBody>
              <a:bodyPr>
                <a:normAutofit fontScale="62500" lnSpcReduction="20000"/>
              </a:bodyPr>
              <a:lstStyle/>
              <a:p>
                <a:pPr marL="0" indent="0">
                  <a:lnSpc>
                    <a:spcPct val="120000"/>
                  </a:lnSpc>
                  <a:buNone/>
                </a:pPr>
                <a:r>
                  <a:rPr lang="es-ES" dirty="0">
                    <a:latin typeface="Arial" panose="020B0604020202020204" pitchFamily="34" charset="0"/>
                    <a:cs typeface="Arial" panose="020B0604020202020204" pitchFamily="34" charset="0"/>
                  </a:rPr>
                  <a:t>Como vimos que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oMath>
                </a14:m>
                <a:r>
                  <a:rPr lang="es-ES" dirty="0">
                    <a:latin typeface="Arial" panose="020B0604020202020204" pitchFamily="34" charset="0"/>
                    <a:cs typeface="Arial" panose="020B0604020202020204" pitchFamily="34" charset="0"/>
                  </a:rPr>
                  <a:t>  derivando ambos miembros respecto a </a:t>
                </a:r>
                <a14:m>
                  <m:oMath xmlns:m="http://schemas.openxmlformats.org/officeDocument/2006/math">
                    <m:r>
                      <m:rPr>
                        <m:sty m:val="p"/>
                      </m:rPr>
                      <a:rPr lang="es-ES" b="0" i="0" smtClean="0">
                        <a:latin typeface="Cambria Math" panose="02040503050406030204" pitchFamily="18" charset="0"/>
                        <a:cs typeface="Arial" panose="020B0604020202020204" pitchFamily="34" charset="0"/>
                      </a:rPr>
                      <m:t>T</m:t>
                    </m:r>
                  </m:oMath>
                </a14:m>
                <a:r>
                  <a:rPr lang="es-ES" dirty="0">
                    <a:latin typeface="Arial" panose="020B0604020202020204" pitchFamily="34" charset="0"/>
                    <a:cs typeface="Arial" panose="020B0604020202020204" pitchFamily="34" charset="0"/>
                  </a:rPr>
                  <a:t> y multiplicando por </a:t>
                </a:r>
                <a14:m>
                  <m:oMath xmlns:m="http://schemas.openxmlformats.org/officeDocument/2006/math">
                    <m:r>
                      <m:rPr>
                        <m:sty m:val="p"/>
                      </m:rPr>
                      <a:rPr lang="es-ES">
                        <a:latin typeface="Cambria Math" panose="02040503050406030204" pitchFamily="18" charset="0"/>
                        <a:cs typeface="Arial" panose="020B0604020202020204" pitchFamily="34" charset="0"/>
                      </a:rPr>
                      <m:t>T</m:t>
                    </m:r>
                  </m:oMath>
                </a14:m>
                <a:endParaRPr lang="es-ES" dirty="0">
                  <a:latin typeface="Arial" panose="020B0604020202020204" pitchFamily="34" charset="0"/>
                  <a:cs typeface="Arial" panose="020B0604020202020204" pitchFamily="34" charset="0"/>
                </a:endParaRPr>
              </a:p>
              <a:p>
                <a:pPr marL="0" indent="0">
                  <a:lnSpc>
                    <a:spcPct val="120000"/>
                  </a:lnSpc>
                  <a:buNone/>
                </a:pPr>
                <a14:m>
                  <m:oMathPara xmlns:m="http://schemas.openxmlformats.org/officeDocument/2006/math">
                    <m:oMathParaPr>
                      <m:jc m:val="centerGroup"/>
                    </m:oMathParaPr>
                    <m:oMath xmlns:m="http://schemas.openxmlformats.org/officeDocument/2006/math">
                      <m:r>
                        <m:rPr>
                          <m:sty m:val="p"/>
                        </m:rPr>
                        <a:rPr lang="es-ES">
                          <a:latin typeface="Cambria Math" panose="02040503050406030204" pitchFamily="18" charset="0"/>
                          <a:cs typeface="Arial" panose="020B0604020202020204" pitchFamily="34" charset="0"/>
                        </a:rPr>
                        <m:t>T</m:t>
                      </m:r>
                      <m:f>
                        <m:fPr>
                          <m:ctrlPr>
                            <a:rPr lang="es-ES" i="1" smtClean="0">
                              <a:latin typeface="Cambria Math" panose="02040503050406030204" pitchFamily="18" charset="0"/>
                            </a:rPr>
                          </m:ctrlPr>
                        </m:fPr>
                        <m:num>
                          <m:r>
                            <a:rPr lang="es-ES" i="1" smtClean="0">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num>
                        <m:den>
                          <m:r>
                            <a:rPr lang="es-ES" i="1" smtClean="0">
                              <a:latin typeface="Cambria Math" panose="02040503050406030204" pitchFamily="18" charset="0"/>
                            </a:rPr>
                            <m:t>𝑑</m:t>
                          </m:r>
                          <m:r>
                            <a:rPr lang="es-ES" b="0" i="1" smtClean="0">
                              <a:latin typeface="Cambria Math" panose="02040503050406030204" pitchFamily="18" charset="0"/>
                            </a:rPr>
                            <m:t>𝑇</m:t>
                          </m:r>
                        </m:den>
                      </m:f>
                      <m:r>
                        <a:rPr lang="es-ES" b="0" i="1" smtClean="0">
                          <a:latin typeface="Cambria Math" panose="02040503050406030204" pitchFamily="18" charset="0"/>
                        </a:rPr>
                        <m:t>−</m:t>
                      </m:r>
                      <m:r>
                        <m:rPr>
                          <m:sty m:val="p"/>
                        </m:rPr>
                        <a:rPr lang="es-ES">
                          <a:latin typeface="Cambria Math" panose="02040503050406030204" pitchFamily="18" charset="0"/>
                          <a:cs typeface="Arial" panose="020B0604020202020204" pitchFamily="34" charset="0"/>
                        </a:rPr>
                        <m:t>T</m:t>
                      </m:r>
                      <m:f>
                        <m:fPr>
                          <m:ctrlPr>
                            <a:rPr lang="es-ES" i="1">
                              <a:latin typeface="Cambria Math" panose="02040503050406030204" pitchFamily="18" charset="0"/>
                            </a:rPr>
                          </m:ctrlPr>
                        </m:fPr>
                        <m:num>
                          <m:r>
                            <a:rPr lang="es-ES" i="1">
                              <a:latin typeface="Cambria Math" panose="02040503050406030204" pitchFamily="18" charset="0"/>
                            </a:rPr>
                            <m:t>𝑑</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b="0" i="1" smtClean="0">
                                  <a:latin typeface="Cambria Math" panose="02040503050406030204" pitchFamily="18" charset="0"/>
                                </a:rPr>
                                <m:t>𝑠</m:t>
                              </m:r>
                            </m:sub>
                          </m:sSub>
                        </m:num>
                        <m:den>
                          <m:r>
                            <a:rPr lang="es-ES" i="1">
                              <a:latin typeface="Cambria Math" panose="02040503050406030204" pitchFamily="18" charset="0"/>
                            </a:rPr>
                            <m:t>𝑑𝑇</m:t>
                          </m:r>
                        </m:den>
                      </m:f>
                      <m:r>
                        <a:rPr lang="es-ES" b="0" i="1" smtClean="0">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𝑇</m:t>
                      </m:r>
                      <m:d>
                        <m:dPr>
                          <m:begChr m:val="["/>
                          <m:endChr m:val="]"/>
                          <m:ctrlPr>
                            <a:rPr lang="es-ES" i="1" smtClean="0">
                              <a:latin typeface="Cambria Math" panose="02040503050406030204" pitchFamily="18" charset="0"/>
                              <a:cs typeface="Arial" panose="020B0604020202020204" pitchFamily="34" charset="0"/>
                            </a:rPr>
                          </m:ctrlPr>
                        </m:dPr>
                        <m:e>
                          <m:sSup>
                            <m:sSupPr>
                              <m:ctrlPr>
                                <a:rPr lang="es-ES" i="1" smtClean="0">
                                  <a:latin typeface="Cambria Math" panose="02040503050406030204" pitchFamily="18" charset="0"/>
                                  <a:cs typeface="Arial" panose="020B0604020202020204" pitchFamily="34" charset="0"/>
                                </a:rPr>
                              </m:ctrlPr>
                            </m:sSupPr>
                            <m:e>
                              <m:d>
                                <m:dPr>
                                  <m:ctrlPr>
                                    <a:rPr lang="es-ES" i="1" smtClean="0">
                                      <a:latin typeface="Cambria Math" panose="02040503050406030204" pitchFamily="18" charset="0"/>
                                      <a:cs typeface="Arial" panose="020B0604020202020204" pitchFamily="34" charset="0"/>
                                    </a:rPr>
                                  </m:ctrlPr>
                                </m:dPr>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e>
                              </m:d>
                            </m:e>
                            <m:sup>
                              <m:r>
                                <a:rPr lang="es-ES" b="0" i="1" smtClean="0">
                                  <a:latin typeface="Cambria Math" panose="02040503050406030204" pitchFamily="18" charset="0"/>
                                  <a:cs typeface="Arial" panose="020B0604020202020204" pitchFamily="34" charset="0"/>
                                </a:rPr>
                                <m:t>2</m:t>
                              </m:r>
                            </m:sup>
                          </m:sSup>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smtClean="0">
                                  <a:latin typeface="Cambria Math" panose="02040503050406030204" pitchFamily="18" charset="0"/>
                                  <a:cs typeface="Arial" panose="020B0604020202020204" pitchFamily="34" charset="0"/>
                                </a:rPr>
                              </m:ctrlPr>
                            </m:fPr>
                            <m:num>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𝑑</m:t>
                                  </m:r>
                                </m:e>
                                <m:sup>
                                  <m:r>
                                    <a:rPr lang="es-ES" b="0" i="1" smtClean="0">
                                      <a:latin typeface="Cambria Math" panose="02040503050406030204" pitchFamily="18" charset="0"/>
                                      <a:cs typeface="Arial" panose="020B0604020202020204" pitchFamily="34" charset="0"/>
                                    </a:rPr>
                                    <m:t>2</m:t>
                                  </m:r>
                                </m:sup>
                              </m:s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𝑑</m:t>
                                  </m:r>
                                  <m:r>
                                    <m:rPr>
                                      <m:sty m:val="p"/>
                                    </m:rPr>
                                    <a:rPr lang="es-ES">
                                      <a:latin typeface="Cambria Math" panose="02040503050406030204" pitchFamily="18" charset="0"/>
                                      <a:cs typeface="Arial" panose="020B0604020202020204" pitchFamily="34" charset="0"/>
                                    </a:rPr>
                                    <m:t>T</m:t>
                                  </m:r>
                                </m:e>
                                <m:sup>
                                  <m:r>
                                    <a:rPr lang="es-ES" b="0" i="1" smtClean="0">
                                      <a:latin typeface="Cambria Math" panose="02040503050406030204" pitchFamily="18" charset="0"/>
                                      <a:cs typeface="Arial" panose="020B0604020202020204" pitchFamily="34" charset="0"/>
                                    </a:rPr>
                                    <m:t>2</m:t>
                                  </m:r>
                                </m:sup>
                              </m:sSup>
                            </m:den>
                          </m:f>
                        </m:e>
                      </m:d>
                    </m:oMath>
                  </m:oMathPara>
                </a14:m>
                <a:endParaRPr lang="es-ES"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Luego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𝑠</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𝑐</m:t>
                        </m:r>
                      </m:e>
                      <m:sub>
                        <m:r>
                          <a:rPr lang="es-ES" b="0" i="1" smtClean="0">
                            <a:latin typeface="Cambria Math" panose="02040503050406030204" pitchFamily="18" charset="0"/>
                          </a:rPr>
                          <m:t>𝑛</m:t>
                        </m:r>
                      </m:sub>
                    </m:sSub>
                    <m:r>
                      <a:rPr lang="es-ES" b="0" i="1" smtClean="0">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r>
                      <a:rPr lang="es-ES" i="1">
                        <a:latin typeface="Cambria Math" panose="02040503050406030204" pitchFamily="18" charset="0"/>
                        <a:cs typeface="Arial" panose="020B0604020202020204" pitchFamily="34" charset="0"/>
                      </a:rPr>
                      <m:t>𝑇</m:t>
                    </m:r>
                    <m:d>
                      <m:dPr>
                        <m:begChr m:val="["/>
                        <m:endChr m:val="]"/>
                        <m:ctrlPr>
                          <a:rPr lang="es-ES" i="1">
                            <a:latin typeface="Cambria Math" panose="02040503050406030204" pitchFamily="18" charset="0"/>
                            <a:cs typeface="Arial" panose="020B0604020202020204" pitchFamily="34" charset="0"/>
                          </a:rPr>
                        </m:ctrlPr>
                      </m:dPr>
                      <m:e>
                        <m:sSup>
                          <m:sSupPr>
                            <m:ctrlPr>
                              <a:rPr lang="es-ES" i="1">
                                <a:latin typeface="Cambria Math" panose="02040503050406030204" pitchFamily="18" charset="0"/>
                                <a:cs typeface="Arial" panose="020B0604020202020204" pitchFamily="34" charset="0"/>
                              </a:rPr>
                            </m:ctrlPr>
                          </m:sSupPr>
                          <m:e>
                            <m:d>
                              <m:dPr>
                                <m:ctrlPr>
                                  <a:rPr lang="es-ES" i="1">
                                    <a:latin typeface="Cambria Math" panose="02040503050406030204" pitchFamily="18" charset="0"/>
                                    <a:cs typeface="Arial" panose="020B0604020202020204" pitchFamily="34" charset="0"/>
                                  </a:rPr>
                                </m:ctrlPr>
                              </m:dPr>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e>
                            </m:d>
                          </m:e>
                          <m:sup>
                            <m:r>
                              <a:rPr lang="es-ES" i="1">
                                <a:latin typeface="Cambria Math" panose="02040503050406030204" pitchFamily="18" charset="0"/>
                                <a:cs typeface="Arial" panose="020B0604020202020204" pitchFamily="34" charset="0"/>
                              </a:rPr>
                              <m:t>2</m:t>
                            </m:r>
                          </m:sup>
                        </m:sSup>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𝑑</m:t>
                                </m:r>
                              </m:e>
                              <m:sup>
                                <m:r>
                                  <a:rPr lang="es-ES" i="1">
                                    <a:latin typeface="Cambria Math" panose="02040503050406030204" pitchFamily="18" charset="0"/>
                                    <a:cs typeface="Arial" panose="020B0604020202020204" pitchFamily="34" charset="0"/>
                                  </a:rPr>
                                  <m:t>2</m:t>
                                </m:r>
                              </m:sup>
                            </m:sSup>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𝑑</m:t>
                                </m:r>
                                <m:r>
                                  <m:rPr>
                                    <m:sty m:val="p"/>
                                  </m:rPr>
                                  <a:rPr lang="es-ES">
                                    <a:latin typeface="Cambria Math" panose="02040503050406030204" pitchFamily="18" charset="0"/>
                                    <a:cs typeface="Arial" panose="020B0604020202020204" pitchFamily="34" charset="0"/>
                                  </a:rPr>
                                  <m:t>T</m:t>
                                </m:r>
                              </m:e>
                              <m:sup>
                                <m:r>
                                  <a:rPr lang="es-ES" i="1">
                                    <a:latin typeface="Cambria Math" panose="02040503050406030204" pitchFamily="18" charset="0"/>
                                    <a:cs typeface="Arial" panose="020B0604020202020204" pitchFamily="34" charset="0"/>
                                  </a:rPr>
                                  <m:t>2</m:t>
                                </m:r>
                              </m:sup>
                            </m:sSup>
                          </m:den>
                        </m:f>
                      </m:e>
                    </m:d>
                  </m:oMath>
                </a14:m>
                <a:r>
                  <a:rPr lang="es-ES" dirty="0">
                    <a:latin typeface="Arial" panose="020B0604020202020204" pitchFamily="34" charset="0"/>
                    <a:cs typeface="Arial" panose="020B0604020202020204" pitchFamily="34" charset="0"/>
                  </a:rPr>
                  <a:t> si el campo aplicado es cero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𝑇</m:t>
                        </m:r>
                      </m:e>
                    </m:d>
                    <m:r>
                      <a:rPr lang="es-ES" b="0" i="1" smtClean="0">
                        <a:latin typeface="Cambria Math" panose="02040503050406030204" pitchFamily="18" charset="0"/>
                        <a:cs typeface="Arial" panose="020B0604020202020204" pitchFamily="34" charset="0"/>
                      </a:rPr>
                      <m:t>=0 </m:t>
                    </m:r>
                  </m:oMath>
                </a14:m>
                <a:endParaRPr lang="es-ES" b="0" dirty="0">
                  <a:latin typeface="Arial" panose="020B0604020202020204" pitchFamily="34" charset="0"/>
                  <a:cs typeface="Arial" panose="020B0604020202020204" pitchFamily="34" charset="0"/>
                </a:endParaRPr>
              </a:p>
              <a:p>
                <a:pPr marL="0" indent="0" algn="ctr">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sSubSup>
                        <m:sSubSupPr>
                          <m:ctrlPr>
                            <a:rPr lang="es-ES" i="1" smtClean="0">
                              <a:latin typeface="Cambria Math" panose="02040503050406030204" pitchFamily="18" charset="0"/>
                              <a:cs typeface="Arial" panose="020B0604020202020204" pitchFamily="34" charset="0"/>
                            </a:rPr>
                          </m:ctrlPr>
                        </m:sSubSupPr>
                        <m:e>
                          <m:d>
                            <m:dPr>
                              <m:ctrlPr>
                                <a:rPr lang="es-ES" i="1" smtClean="0">
                                  <a:latin typeface="Cambria Math" panose="02040503050406030204" pitchFamily="18" charset="0"/>
                                  <a:cs typeface="Arial" panose="020B0604020202020204" pitchFamily="34" charset="0"/>
                                </a:rPr>
                              </m:ctrlPr>
                            </m:dPr>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e>
                          </m:d>
                        </m:e>
                        <m:sub>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𝑇</m:t>
                              </m:r>
                            </m:e>
                            <m:sub>
                              <m:r>
                                <a:rPr lang="es-ES" b="0" i="1" smtClean="0">
                                  <a:latin typeface="Cambria Math" panose="02040503050406030204" pitchFamily="18" charset="0"/>
                                  <a:cs typeface="Arial" panose="020B0604020202020204" pitchFamily="34" charset="0"/>
                                </a:rPr>
                                <m:t>𝑐</m:t>
                              </m:r>
                            </m:sub>
                          </m:sSub>
                        </m:sub>
                        <m:sup>
                          <m:r>
                            <a:rPr lang="es-ES" b="0" i="1" smtClean="0">
                              <a:latin typeface="Cambria Math" panose="02040503050406030204" pitchFamily="18" charset="0"/>
                              <a:cs typeface="Arial" panose="020B0604020202020204" pitchFamily="34" charset="0"/>
                            </a:rPr>
                            <m:t>2</m:t>
                          </m:r>
                        </m:sup>
                      </m:sSubSup>
                    </m:oMath>
                  </m:oMathPara>
                </a14:m>
                <a:endParaRPr lang="es-ES" b="0" dirty="0">
                  <a:latin typeface="Arial" panose="020B0604020202020204" pitchFamily="34" charset="0"/>
                  <a:cs typeface="Arial" panose="020B0604020202020204" pitchFamily="34" charset="0"/>
                </a:endParaRPr>
              </a:p>
              <a:p>
                <a:pPr marL="0" indent="0">
                  <a:lnSpc>
                    <a:spcPct val="120000"/>
                  </a:lnSpc>
                  <a:buNone/>
                </a:pPr>
                <a:r>
                  <a:rPr lang="es-ES" dirty="0">
                    <a:latin typeface="Arial" panose="020B0604020202020204" pitchFamily="34" charset="0"/>
                    <a:cs typeface="Arial" panose="020B0604020202020204" pitchFamily="34" charset="0"/>
                  </a:rPr>
                  <a:t>Expresión que nos da la diferencia en el calor especifico durante el cambio de fase del estado superconductor al normal con campo cero, o sea, durante la transformación de segundo orden. Llamada formula de </a:t>
                </a:r>
                <a:r>
                  <a:rPr lang="es-ES" b="1" dirty="0">
                    <a:latin typeface="Arial" panose="020B0604020202020204" pitchFamily="34" charset="0"/>
                    <a:cs typeface="Arial" panose="020B0604020202020204" pitchFamily="34" charset="0"/>
                  </a:rPr>
                  <a:t>Rutgers.</a:t>
                </a:r>
              </a:p>
              <a:p>
                <a:pPr marL="0" indent="0">
                  <a:lnSpc>
                    <a:spcPct val="120000"/>
                  </a:lnSpc>
                  <a:buNone/>
                </a:pPr>
                <a:r>
                  <a:rPr lang="es-ES" dirty="0">
                    <a:latin typeface="Arial" panose="020B0604020202020204" pitchFamily="34" charset="0"/>
                    <a:cs typeface="Arial" panose="020B0604020202020204" pitchFamily="34" charset="0"/>
                  </a:rPr>
                  <a:t>También, si recordamos que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𝑐</m:t>
                        </m:r>
                      </m:sub>
                    </m:sSub>
                    <m:r>
                      <a:rPr lang="es-ES" i="1">
                        <a:latin typeface="Cambria Math" panose="02040503050406030204" pitchFamily="18" charset="0"/>
                      </a:rPr>
                      <m:t>=</m:t>
                    </m:r>
                    <m:r>
                      <a:rPr lang="es-ES" i="1">
                        <a:latin typeface="Cambria Math" panose="02040503050406030204" pitchFamily="18" charset="0"/>
                      </a:rPr>
                      <m:t>𝑓</m:t>
                    </m:r>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𝑐</m:t>
                            </m:r>
                          </m:sub>
                        </m:sSub>
                      </m:e>
                    </m:d>
                    <m:r>
                      <a:rPr lang="es-ES">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d>
                      <m:dPr>
                        <m:ctrlPr>
                          <a:rPr lang="es-ES" i="1">
                            <a:latin typeface="Cambria Math" panose="02040503050406030204" pitchFamily="18" charset="0"/>
                          </a:rPr>
                        </m:ctrlPr>
                      </m:dPr>
                      <m:e>
                        <m:r>
                          <a:rPr lang="es-ES" i="1">
                            <a:latin typeface="Cambria Math" panose="02040503050406030204" pitchFamily="18" charset="0"/>
                          </a:rPr>
                          <m:t>1−</m:t>
                        </m:r>
                        <m:f>
                          <m:fPr>
                            <m:ctrlPr>
                              <a:rPr lang="es-ES" i="1">
                                <a:latin typeface="Cambria Math" panose="02040503050406030204" pitchFamily="18" charset="0"/>
                              </a:rPr>
                            </m:ctrlPr>
                          </m:fPr>
                          <m:num>
                            <m:sSup>
                              <m:sSupPr>
                                <m:ctrlPr>
                                  <a:rPr lang="es-ES" i="1">
                                    <a:latin typeface="Cambria Math" panose="02040503050406030204" pitchFamily="18" charset="0"/>
                                  </a:rPr>
                                </m:ctrlPr>
                              </m:sSupPr>
                              <m:e>
                                <m:r>
                                  <a:rPr lang="es-ES" i="1">
                                    <a:latin typeface="Cambria Math" panose="02040503050406030204" pitchFamily="18" charset="0"/>
                                  </a:rPr>
                                  <m:t>𝑇</m:t>
                                </m:r>
                              </m:e>
                              <m:sup>
                                <m:r>
                                  <a:rPr lang="es-ES" i="1">
                                    <a:latin typeface="Cambria Math" panose="02040503050406030204" pitchFamily="18" charset="0"/>
                                  </a:rPr>
                                  <m:t>2</m:t>
                                </m:r>
                              </m:sup>
                            </m:s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oMath>
                </a14:m>
                <a:endParaRPr lang="es-ES" i="1"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𝑐</m:t>
                        </m:r>
                      </m:e>
                      <m:sub>
                        <m:r>
                          <a:rPr lang="es-ES" i="1">
                            <a:latin typeface="Cambria Math" panose="02040503050406030204" pitchFamily="18" charset="0"/>
                          </a:rPr>
                          <m:t>𝑛</m:t>
                        </m:r>
                      </m:sub>
                    </m:sSub>
                    <m:r>
                      <a:rPr lang="es-ES" b="0" i="1"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sSubSup>
                      <m:sSubSupPr>
                        <m:ctrlPr>
                          <a:rPr lang="es-ES" i="1">
                            <a:latin typeface="Cambria Math" panose="02040503050406030204" pitchFamily="18" charset="0"/>
                            <a:cs typeface="Arial" panose="020B0604020202020204" pitchFamily="34" charset="0"/>
                          </a:rPr>
                        </m:ctrlPr>
                      </m:sSubSupPr>
                      <m:e>
                        <m:d>
                          <m:dPr>
                            <m:ctrlPr>
                              <a:rPr lang="es-ES" i="1">
                                <a:latin typeface="Cambria Math" panose="02040503050406030204" pitchFamily="18" charset="0"/>
                                <a:cs typeface="Arial" panose="020B0604020202020204" pitchFamily="34" charset="0"/>
                              </a:rPr>
                            </m:ctrlPr>
                          </m:dPr>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e>
                        </m:d>
                      </m:e>
                      <m:sub>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sub>
                      <m:sup>
                        <m:r>
                          <a:rPr lang="es-ES" i="1">
                            <a:latin typeface="Cambria Math" panose="02040503050406030204" pitchFamily="18" charset="0"/>
                            <a:cs typeface="Arial" panose="020B0604020202020204" pitchFamily="34" charset="0"/>
                          </a:rPr>
                          <m:t>2</m:t>
                        </m:r>
                      </m:sup>
                    </m:sSubSup>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sSubSup>
                      <m:sSubSupPr>
                        <m:ctrlPr>
                          <a:rPr lang="es-ES" i="1" smtClean="0">
                            <a:latin typeface="Cambria Math" panose="02040503050406030204" pitchFamily="18" charset="0"/>
                            <a:cs typeface="Arial" panose="020B0604020202020204" pitchFamily="34" charset="0"/>
                          </a:rPr>
                        </m:ctrlPr>
                      </m:sSubSupPr>
                      <m:e>
                        <m:r>
                          <a:rPr lang="es-ES" b="0" i="1" smtClean="0">
                            <a:latin typeface="Cambria Math" panose="02040503050406030204" pitchFamily="18" charset="0"/>
                            <a:cs typeface="Arial" panose="020B0604020202020204" pitchFamily="34" charset="0"/>
                          </a:rPr>
                          <m:t>𝐻</m:t>
                        </m:r>
                      </m:e>
                      <m:sub>
                        <m:r>
                          <a:rPr lang="es-ES" b="0" i="1" smtClean="0">
                            <a:latin typeface="Cambria Math" panose="02040503050406030204" pitchFamily="18" charset="0"/>
                            <a:cs typeface="Arial" panose="020B0604020202020204" pitchFamily="34" charset="0"/>
                          </a:rPr>
                          <m:t>0</m:t>
                        </m:r>
                      </m:sub>
                      <m:sup>
                        <m:r>
                          <a:rPr lang="es-ES" b="0" i="1" smtClean="0">
                            <a:latin typeface="Cambria Math" panose="02040503050406030204" pitchFamily="18" charset="0"/>
                            <a:cs typeface="Arial" panose="020B0604020202020204" pitchFamily="34" charset="0"/>
                          </a:rPr>
                          <m:t>2</m:t>
                        </m:r>
                      </m:sup>
                    </m:sSubSup>
                    <m:sSup>
                      <m:sSupPr>
                        <m:ctrlPr>
                          <a:rPr lang="es-ES" i="1" smtClean="0">
                            <a:latin typeface="Cambria Math" panose="02040503050406030204" pitchFamily="18" charset="0"/>
                            <a:cs typeface="Arial" panose="020B0604020202020204" pitchFamily="34" charset="0"/>
                          </a:rPr>
                        </m:ctrlPr>
                      </m:sSupPr>
                      <m:e>
                        <m:d>
                          <m:dPr>
                            <m:ctrlPr>
                              <a:rPr lang="es-ES" i="1" smtClean="0">
                                <a:latin typeface="Cambria Math" panose="02040503050406030204" pitchFamily="18" charset="0"/>
                                <a:cs typeface="Arial" panose="020B0604020202020204" pitchFamily="34" charset="0"/>
                              </a:rPr>
                            </m:ctrlPr>
                          </m:dPr>
                          <m:e>
                            <m:f>
                              <m:fPr>
                                <m:ctrlPr>
                                  <a:rPr lang="es-ES"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−2</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e>
                        </m:d>
                      </m:e>
                      <m:sup>
                        <m:r>
                          <a:rPr lang="es-ES" b="0" i="1" smtClean="0">
                            <a:latin typeface="Cambria Math" panose="02040503050406030204" pitchFamily="18" charset="0"/>
                            <a:cs typeface="Arial" panose="020B0604020202020204" pitchFamily="34" charset="0"/>
                          </a:rPr>
                          <m:t>2</m:t>
                        </m:r>
                      </m:sup>
                    </m:sSup>
                    <m:r>
                      <a:rPr lang="es-ES" b="0" i="1" smtClean="0">
                        <a:latin typeface="Cambria Math" panose="02040503050406030204" pitchFamily="18" charset="0"/>
                        <a:cs typeface="Arial" panose="020B0604020202020204" pitchFamily="34" charset="0"/>
                      </a:rPr>
                      <m:t>=4</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𝑇</m:t>
                        </m:r>
                      </m:e>
                      <m:sub>
                        <m:r>
                          <a:rPr lang="es-ES" i="1">
                            <a:latin typeface="Cambria Math" panose="02040503050406030204" pitchFamily="18" charset="0"/>
                            <a:cs typeface="Arial" panose="020B0604020202020204" pitchFamily="34" charset="0"/>
                          </a:rPr>
                          <m:t>𝑐</m:t>
                        </m:r>
                      </m:sub>
                    </m:sSub>
                    <m:f>
                      <m:fPr>
                        <m:ctrlPr>
                          <a:rPr lang="es-ES" i="1" smtClean="0">
                            <a:latin typeface="Cambria Math" panose="02040503050406030204" pitchFamily="18" charset="0"/>
                            <a:cs typeface="Arial" panose="020B0604020202020204" pitchFamily="34" charset="0"/>
                          </a:rPr>
                        </m:ctrlPr>
                      </m:fPr>
                      <m:num>
                        <m:sSubSup>
                          <m:sSubSupPr>
                            <m:ctrlPr>
                              <a:rPr lang="es-ES" i="1">
                                <a:latin typeface="Cambria Math" panose="02040503050406030204" pitchFamily="18" charset="0"/>
                                <a:cs typeface="Arial" panose="020B0604020202020204" pitchFamily="34" charset="0"/>
                              </a:rPr>
                            </m:ctrlPr>
                          </m:sSubSup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0</m:t>
                            </m:r>
                          </m:sub>
                          <m:sup>
                            <m:r>
                              <a:rPr lang="es-ES" i="1">
                                <a:latin typeface="Cambria Math" panose="02040503050406030204" pitchFamily="18" charset="0"/>
                                <a:cs typeface="Arial" panose="020B0604020202020204" pitchFamily="34" charset="0"/>
                              </a:rPr>
                              <m:t>2</m:t>
                            </m:r>
                          </m:sup>
                        </m:sSubSup>
                      </m:num>
                      <m:den>
                        <m:sSubSup>
                          <m:sSubSupPr>
                            <m:ctrlPr>
                              <a:rPr lang="es-ES" i="1">
                                <a:latin typeface="Cambria Math" panose="02040503050406030204" pitchFamily="18" charset="0"/>
                              </a:rPr>
                            </m:ctrlPr>
                          </m:sSubSupPr>
                          <m:e>
                            <m:r>
                              <a:rPr lang="es-ES" i="1">
                                <a:latin typeface="Cambria Math" panose="02040503050406030204" pitchFamily="18" charset="0"/>
                              </a:rPr>
                              <m:t>𝑇</m:t>
                            </m:r>
                          </m:e>
                          <m:sub>
                            <m:r>
                              <a:rPr lang="es-ES" i="1">
                                <a:latin typeface="Cambria Math" panose="02040503050406030204" pitchFamily="18" charset="0"/>
                              </a:rPr>
                              <m:t>𝑐</m:t>
                            </m:r>
                          </m:sub>
                          <m:sup>
                            <m:r>
                              <a:rPr lang="es-ES" i="1">
                                <a:latin typeface="Cambria Math" panose="02040503050406030204" pitchFamily="18" charset="0"/>
                              </a:rPr>
                              <m:t>2</m:t>
                            </m:r>
                          </m:sup>
                        </m:sSubSup>
                      </m:den>
                    </m:f>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De donde podríamos hallar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𝐻</m:t>
                        </m:r>
                      </m:e>
                      <m:sub>
                        <m:r>
                          <a:rPr lang="es-ES" i="1">
                            <a:latin typeface="Cambria Math" panose="02040503050406030204" pitchFamily="18" charset="0"/>
                          </a:rPr>
                          <m:t>0</m:t>
                        </m:r>
                      </m:sub>
                    </m:sSub>
                  </m:oMath>
                </a14:m>
                <a:r>
                  <a:rPr lang="es-ES" dirty="0">
                    <a:latin typeface="Arial" panose="020B0604020202020204" pitchFamily="34" charset="0"/>
                    <a:cs typeface="Arial" panose="020B0604020202020204" pitchFamily="34" charset="0"/>
                  </a:rPr>
                  <a:t> si conociéramos la diferencia de los calores específicos</a:t>
                </a:r>
              </a:p>
              <a:p>
                <a:pPr marL="0" indent="0">
                  <a:lnSpc>
                    <a:spcPct val="120000"/>
                  </a:lnSpc>
                  <a:buNone/>
                </a:pPr>
                <a:r>
                  <a:rPr lang="es-ES" dirty="0">
                    <a:latin typeface="Arial" panose="020B0604020202020204" pitchFamily="34" charset="0"/>
                    <a:cs typeface="Arial" panose="020B0604020202020204" pitchFamily="34" charset="0"/>
                  </a:rPr>
                  <a:t> </a:t>
                </a: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F3368FA9-76BC-446A-973C-D2ED9C07C36D}"/>
                  </a:ext>
                </a:extLst>
              </p:cNvPr>
              <p:cNvSpPr>
                <a:spLocks noGrp="1" noRot="1" noChangeAspect="1" noMove="1" noResize="1" noEditPoints="1" noAdjustHandles="1" noChangeArrowheads="1" noChangeShapeType="1" noTextEdit="1"/>
              </p:cNvSpPr>
              <p:nvPr>
                <p:ph idx="1"/>
              </p:nvPr>
            </p:nvSpPr>
            <p:spPr>
              <a:xfrm>
                <a:off x="235973" y="663676"/>
                <a:ext cx="11842955" cy="6035675"/>
              </a:xfrm>
              <a:blipFill>
                <a:blip r:embed="rId2" cstate="print"/>
                <a:stretch>
                  <a:fillRect l="-463"/>
                </a:stretch>
              </a:blipFill>
            </p:spPr>
            <p:txBody>
              <a:bodyPr/>
              <a:lstStyle/>
              <a:p>
                <a:r>
                  <a:rPr lang="es-ES">
                    <a:noFill/>
                  </a:rPr>
                  <a:t> </a:t>
                </a:r>
              </a:p>
            </p:txBody>
          </p:sp>
        </mc:Fallback>
      </mc:AlternateContent>
    </p:spTree>
    <p:extLst>
      <p:ext uri="{BB962C8B-B14F-4D97-AF65-F5344CB8AC3E}">
        <p14:creationId xmlns="" xmlns:p14="http://schemas.microsoft.com/office/powerpoint/2010/main" val="3471885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E919BC4-2588-4B4A-80EC-F31474E47ABF}"/>
              </a:ext>
            </a:extLst>
          </p:cNvPr>
          <p:cNvSpPr>
            <a:spLocks noGrp="1"/>
          </p:cNvSpPr>
          <p:nvPr>
            <p:ph type="title"/>
          </p:nvPr>
        </p:nvSpPr>
        <p:spPr>
          <a:xfrm>
            <a:off x="838200" y="146510"/>
            <a:ext cx="10515600" cy="534527"/>
          </a:xfrm>
        </p:spPr>
        <p:txBody>
          <a:bodyPr>
            <a:normAutofit/>
          </a:bodyPr>
          <a:lstStyle/>
          <a:p>
            <a:pPr algn="ctr"/>
            <a:r>
              <a:rPr lang="es-ES" sz="3200" b="1" dirty="0">
                <a:solidFill>
                  <a:srgbClr val="FF0000"/>
                </a:solidFill>
                <a:latin typeface="Arial" panose="020B0604020202020204" pitchFamily="34" charset="0"/>
                <a:cs typeface="Arial" panose="020B0604020202020204" pitchFamily="34" charset="0"/>
              </a:rPr>
              <a:t>Transformación de segundo orden</a:t>
            </a:r>
            <a:endParaRPr lang="es-ES" sz="32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A8F3963F-10D2-4B24-B0B2-C6F3834985B5}"/>
                  </a:ext>
                </a:extLst>
              </p:cNvPr>
              <p:cNvSpPr>
                <a:spLocks noGrp="1"/>
              </p:cNvSpPr>
              <p:nvPr>
                <p:ph idx="1"/>
              </p:nvPr>
            </p:nvSpPr>
            <p:spPr>
              <a:xfrm>
                <a:off x="838200" y="825910"/>
                <a:ext cx="10515600" cy="5351053"/>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Vimos que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oMath>
                </a14:m>
                <a:r>
                  <a:rPr lang="es-ES" dirty="0">
                    <a:latin typeface="Arial" panose="020B0604020202020204" pitchFamily="34" charset="0"/>
                    <a:cs typeface="Arial" panose="020B0604020202020204" pitchFamily="34" charset="0"/>
                  </a:rPr>
                  <a:t>     y como                                       </a:t>
                </a:r>
              </a:p>
              <a:p>
                <a:pPr marL="0" indent="0" algn="just">
                  <a:lnSpc>
                    <a:spcPct val="120000"/>
                  </a:lnSpc>
                  <a:buNone/>
                </a:pPr>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𝑙</m:t>
                        </m:r>
                      </m:num>
                      <m:den>
                        <m:r>
                          <a:rPr lang="es-ES" i="1">
                            <a:latin typeface="Cambria Math" panose="02040503050406030204" pitchFamily="18" charset="0"/>
                          </a:rPr>
                          <m:t>𝑇</m:t>
                        </m:r>
                      </m:den>
                    </m:f>
                    <m:r>
                      <a:rPr lang="es-ES" i="1">
                        <a:latin typeface="Cambria Math" panose="02040503050406030204" pitchFamily="18" charset="0"/>
                      </a:rPr>
                      <m:t>  </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𝑙</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0</m:t>
                        </m:r>
                      </m:sub>
                    </m:sSub>
                    <m:r>
                      <a:rPr lang="es-ES" i="1">
                        <a:latin typeface="Cambria Math" panose="02040503050406030204" pitchFamily="18" charset="0"/>
                        <a:cs typeface="Arial" panose="020B0604020202020204" pitchFamily="34" charset="0"/>
                      </a:rPr>
                      <m:t>𝑇</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num>
                      <m:den>
                        <m:r>
                          <a:rPr lang="es-ES" i="1">
                            <a:latin typeface="Cambria Math" panose="02040503050406030204" pitchFamily="18" charset="0"/>
                            <a:cs typeface="Arial" panose="020B0604020202020204" pitchFamily="34" charset="0"/>
                          </a:rPr>
                          <m:t>𝑑𝑇</m:t>
                        </m:r>
                      </m:den>
                    </m:f>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De esta ultima expresión observamos claramente que si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𝐻</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=0 el calor latente también es cero y la entropía es continua,</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𝑛</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lo cual indica que la trasformación es de </a:t>
                </a:r>
                <a:r>
                  <a:rPr lang="es-ES" b="1" dirty="0">
                    <a:latin typeface="Arial" panose="020B0604020202020204" pitchFamily="34" charset="0"/>
                    <a:cs typeface="Arial" panose="020B0604020202020204" pitchFamily="34" charset="0"/>
                  </a:rPr>
                  <a:t>segundo orden</a:t>
                </a:r>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En la grafica se observa el cambio de </a:t>
                </a:r>
              </a:p>
              <a:p>
                <a:pPr marL="0" indent="0" algn="just">
                  <a:lnSpc>
                    <a:spcPct val="120000"/>
                  </a:lnSpc>
                  <a:buNone/>
                </a:pPr>
                <a:r>
                  <a:rPr lang="es-ES" dirty="0">
                    <a:latin typeface="Arial" panose="020B0604020202020204" pitchFamily="34" charset="0"/>
                    <a:cs typeface="Arial" panose="020B0604020202020204" pitchFamily="34" charset="0"/>
                  </a:rPr>
                  <a:t>la entropía en una transformación de</a:t>
                </a:r>
              </a:p>
              <a:p>
                <a:pPr marL="0" indent="0" algn="just">
                  <a:lnSpc>
                    <a:spcPct val="120000"/>
                  </a:lnSpc>
                  <a:buNone/>
                </a:pPr>
                <a:r>
                  <a:rPr lang="es-ES" dirty="0">
                    <a:latin typeface="Arial" panose="020B0604020202020204" pitchFamily="34" charset="0"/>
                    <a:cs typeface="Arial" panose="020B0604020202020204" pitchFamily="34" charset="0"/>
                  </a:rPr>
                  <a:t>segundo orden, siendo similar a una </a:t>
                </a:r>
              </a:p>
              <a:p>
                <a:pPr marL="0" indent="0" algn="just">
                  <a:lnSpc>
                    <a:spcPct val="120000"/>
                  </a:lnSpc>
                  <a:buNone/>
                </a:pPr>
                <a:r>
                  <a:rPr lang="es-ES" dirty="0">
                    <a:latin typeface="Arial" panose="020B0604020202020204" pitchFamily="34" charset="0"/>
                    <a:cs typeface="Arial" panose="020B0604020202020204" pitchFamily="34" charset="0"/>
                  </a:rPr>
                  <a:t>transformación tipo landa.</a:t>
                </a:r>
              </a:p>
              <a:p>
                <a:pPr marL="0" indent="0" algn="just">
                  <a:lnSpc>
                    <a:spcPct val="120000"/>
                  </a:lnSpc>
                  <a:buNone/>
                </a:pPr>
                <a:r>
                  <a:rPr lang="es-ES" dirty="0">
                    <a:latin typeface="Arial" panose="020B0604020202020204" pitchFamily="34" charset="0"/>
                    <a:cs typeface="Arial" panose="020B0604020202020204" pitchFamily="34" charset="0"/>
                  </a:rPr>
                  <a:t>La ecuación de </a:t>
                </a:r>
                <a:r>
                  <a:rPr lang="es-ES" b="1" dirty="0">
                    <a:latin typeface="Arial" panose="020B0604020202020204" pitchFamily="34" charset="0"/>
                    <a:cs typeface="Arial" panose="020B0604020202020204" pitchFamily="34" charset="0"/>
                  </a:rPr>
                  <a:t>Clausius-Clapeyron </a:t>
                </a:r>
                <a:r>
                  <a:rPr lang="es-ES" dirty="0">
                    <a:latin typeface="Arial" panose="020B0604020202020204" pitchFamily="34" charset="0"/>
                    <a:cs typeface="Arial" panose="020B0604020202020204" pitchFamily="34" charset="0"/>
                  </a:rPr>
                  <a:t>no es </a:t>
                </a:r>
              </a:p>
              <a:p>
                <a:pPr marL="0" indent="0" algn="just">
                  <a:lnSpc>
                    <a:spcPct val="120000"/>
                  </a:lnSpc>
                  <a:buNone/>
                </a:pPr>
                <a:r>
                  <a:rPr lang="es-ES" dirty="0">
                    <a:latin typeface="Arial" panose="020B0604020202020204" pitchFamily="34" charset="0"/>
                    <a:cs typeface="Arial" panose="020B0604020202020204" pitchFamily="34" charset="0"/>
                  </a:rPr>
                  <a:t>aplicable a las transformaciones de segundo </a:t>
                </a:r>
              </a:p>
              <a:p>
                <a:pPr marL="0" indent="0" algn="just">
                  <a:lnSpc>
                    <a:spcPct val="120000"/>
                  </a:lnSpc>
                  <a:buNone/>
                </a:pPr>
                <a:r>
                  <a:rPr lang="es-ES" dirty="0">
                    <a:latin typeface="Arial" panose="020B0604020202020204" pitchFamily="34" charset="0"/>
                    <a:cs typeface="Arial" panose="020B0604020202020204" pitchFamily="34" charset="0"/>
                  </a:rPr>
                  <a:t>orden.  </a:t>
                </a: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A8F3963F-10D2-4B24-B0B2-C6F3834985B5}"/>
                  </a:ext>
                </a:extLst>
              </p:cNvPr>
              <p:cNvSpPr>
                <a:spLocks noGrp="1" noRot="1" noChangeAspect="1" noMove="1" noResize="1" noEditPoints="1" noAdjustHandles="1" noChangeArrowheads="1" noChangeShapeType="1" noTextEdit="1"/>
              </p:cNvSpPr>
              <p:nvPr>
                <p:ph idx="1"/>
              </p:nvPr>
            </p:nvSpPr>
            <p:spPr>
              <a:xfrm>
                <a:off x="838200" y="825910"/>
                <a:ext cx="10515600" cy="5351053"/>
              </a:xfrm>
              <a:blipFill>
                <a:blip r:embed="rId2" cstate="print"/>
                <a:stretch>
                  <a:fillRect l="-638" r="-580"/>
                </a:stretch>
              </a:blipFill>
            </p:spPr>
            <p:txBody>
              <a:bodyPr/>
              <a:lstStyle/>
              <a:p>
                <a:r>
                  <a:rPr lang="es-ES">
                    <a:noFill/>
                  </a:rPr>
                  <a:t> </a:t>
                </a:r>
              </a:p>
            </p:txBody>
          </p:sp>
        </mc:Fallback>
      </mc:AlternateContent>
      <p:pic>
        <p:nvPicPr>
          <p:cNvPr id="10" name="Marcador de contenido 3">
            <a:extLst>
              <a:ext uri="{FF2B5EF4-FFF2-40B4-BE49-F238E27FC236}">
                <a16:creationId xmlns="" xmlns:a16="http://schemas.microsoft.com/office/drawing/2014/main" id="{0AE64386-970D-419A-9961-73462A870DC3}"/>
              </a:ext>
            </a:extLst>
          </p:cNvPr>
          <p:cNvPicPr>
            <a:picLocks noChangeAspect="1"/>
          </p:cNvPicPr>
          <p:nvPr/>
        </p:nvPicPr>
        <p:blipFill>
          <a:blip r:embed="rId3" cstate="print"/>
          <a:stretch>
            <a:fillRect/>
          </a:stretch>
        </p:blipFill>
        <p:spPr>
          <a:xfrm>
            <a:off x="6828503" y="2964425"/>
            <a:ext cx="3795832" cy="3534524"/>
          </a:xfrm>
          <a:prstGeom prst="rect">
            <a:avLst/>
          </a:prstGeom>
        </p:spPr>
      </p:pic>
    </p:spTree>
    <p:extLst>
      <p:ext uri="{BB962C8B-B14F-4D97-AF65-F5344CB8AC3E}">
        <p14:creationId xmlns="" xmlns:p14="http://schemas.microsoft.com/office/powerpoint/2010/main" val="2285597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AA8FB51-5DC5-42B1-9B0A-F86A55F7334A}"/>
              </a:ext>
            </a:extLst>
          </p:cNvPr>
          <p:cNvSpPr>
            <a:spLocks noGrp="1"/>
          </p:cNvSpPr>
          <p:nvPr>
            <p:ph type="title"/>
          </p:nvPr>
        </p:nvSpPr>
        <p:spPr>
          <a:xfrm>
            <a:off x="130277" y="176007"/>
            <a:ext cx="6152535" cy="384432"/>
          </a:xfrm>
        </p:spPr>
        <p:txBody>
          <a:bodyPr>
            <a:noAutofit/>
          </a:bodyPr>
          <a:lstStyle/>
          <a:p>
            <a:r>
              <a:rPr lang="es-ES" sz="2800" b="1" dirty="0">
                <a:solidFill>
                  <a:srgbClr val="FF0000"/>
                </a:solidFill>
                <a:latin typeface="Arial" panose="020B0604020202020204" pitchFamily="34" charset="0"/>
                <a:cs typeface="Arial" panose="020B0604020202020204" pitchFamily="34" charset="0"/>
              </a:rPr>
              <a:t>Transformación de fase</a:t>
            </a:r>
          </a:p>
        </p:txBody>
      </p:sp>
      <mc:AlternateContent xmlns:mc="http://schemas.openxmlformats.org/markup-compatibility/2006">
        <mc:Choice xmlns="" xmlns:a14="http://schemas.microsoft.com/office/drawing/2010/main" Requires="a14">
          <p:graphicFrame>
            <p:nvGraphicFramePr>
              <p:cNvPr id="5" name="Diagrama 4">
                <a:extLst>
                  <a:ext uri="{FF2B5EF4-FFF2-40B4-BE49-F238E27FC236}">
                    <a16:creationId xmlns:a16="http://schemas.microsoft.com/office/drawing/2014/main" id="{76115112-5124-44E5-8F26-B58496BCF7AC}"/>
                  </a:ext>
                </a:extLst>
              </p:cNvPr>
              <p:cNvGraphicFramePr/>
              <p:nvPr>
                <p:extLst>
                  <p:ext uri="{D42A27DB-BD31-4B8C-83A1-F6EECF244321}">
                    <p14:modId xmlns:p14="http://schemas.microsoft.com/office/powerpoint/2010/main" val="2552558268"/>
                  </p:ext>
                </p:extLst>
              </p:nvPr>
            </p:nvGraphicFramePr>
            <p:xfrm>
              <a:off x="130277" y="811161"/>
              <a:ext cx="11933904" cy="5685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p:graphicFrame>
            <p:nvGraphicFramePr>
              <p:cNvPr id="5" name="Diagrama 4">
                <a:extLst>
                  <a:ext uri="{FF2B5EF4-FFF2-40B4-BE49-F238E27FC236}">
                    <a16:creationId xmlns:a14="http://schemas.microsoft.com/office/drawing/2010/main" xmlns="" xmlns:a16="http://schemas.microsoft.com/office/drawing/2014/main" id="{76115112-5124-44E5-8F26-B58496BCF7AC}"/>
                  </a:ext>
                </a:extLst>
              </p:cNvPr>
              <p:cNvGraphicFramePr/>
              <p:nvPr>
                <p:extLst>
                  <p:ext uri="{D42A27DB-BD31-4B8C-83A1-F6EECF244321}">
                    <p14:modId xmlns:a14="http://schemas.microsoft.com/office/drawing/2010/main" xmlns="" xmlns:p14="http://schemas.microsoft.com/office/powerpoint/2010/main" val="2552558268"/>
                  </p:ext>
                </p:extLst>
              </p:nvPr>
            </p:nvGraphicFramePr>
            <p:xfrm>
              <a:off x="130277" y="811161"/>
              <a:ext cx="11933904" cy="56855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mc:Fallback>
      </mc:AlternateContent>
    </p:spTree>
    <p:extLst>
      <p:ext uri="{BB962C8B-B14F-4D97-AF65-F5344CB8AC3E}">
        <p14:creationId xmlns="" xmlns:p14="http://schemas.microsoft.com/office/powerpoint/2010/main" val="275626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 xmlns:a16="http://schemas.microsoft.com/office/drawing/2014/main" id="{A38B31C7-A81F-46ED-8B4A-EE5AB8635406}"/>
              </a:ext>
            </a:extLst>
          </p:cNvPr>
          <p:cNvPicPr>
            <a:picLocks noGrp="1" noChangeAspect="1"/>
          </p:cNvPicPr>
          <p:nvPr>
            <p:ph idx="1"/>
          </p:nvPr>
        </p:nvPicPr>
        <p:blipFill>
          <a:blip r:embed="rId2" cstate="print"/>
          <a:stretch>
            <a:fillRect/>
          </a:stretch>
        </p:blipFill>
        <p:spPr>
          <a:xfrm>
            <a:off x="9055735" y="3288042"/>
            <a:ext cx="2360580" cy="3314597"/>
          </a:xfrm>
          <a:prstGeom prst="rect">
            <a:avLst/>
          </a:prstGeom>
        </p:spPr>
      </p:pic>
      <p:pic>
        <p:nvPicPr>
          <p:cNvPr id="5" name="Imagen 4">
            <a:extLst>
              <a:ext uri="{FF2B5EF4-FFF2-40B4-BE49-F238E27FC236}">
                <a16:creationId xmlns="" xmlns:a16="http://schemas.microsoft.com/office/drawing/2014/main" id="{93406348-E306-42BF-9F52-80F85D1D846F}"/>
              </a:ext>
            </a:extLst>
          </p:cNvPr>
          <p:cNvPicPr>
            <a:picLocks noChangeAspect="1"/>
          </p:cNvPicPr>
          <p:nvPr/>
        </p:nvPicPr>
        <p:blipFill>
          <a:blip r:embed="rId3" cstate="print"/>
          <a:stretch>
            <a:fillRect/>
          </a:stretch>
        </p:blipFill>
        <p:spPr>
          <a:xfrm>
            <a:off x="4747361" y="3833528"/>
            <a:ext cx="2984090" cy="2745363"/>
          </a:xfrm>
          <a:prstGeom prst="rect">
            <a:avLst/>
          </a:prstGeom>
        </p:spPr>
      </p:pic>
      <p:pic>
        <p:nvPicPr>
          <p:cNvPr id="6" name="Imagen 5">
            <a:extLst>
              <a:ext uri="{FF2B5EF4-FFF2-40B4-BE49-F238E27FC236}">
                <a16:creationId xmlns="" xmlns:a16="http://schemas.microsoft.com/office/drawing/2014/main" id="{0E0AA675-3FAD-48B6-A58E-755D66558803}"/>
              </a:ext>
            </a:extLst>
          </p:cNvPr>
          <p:cNvPicPr>
            <a:picLocks noChangeAspect="1"/>
          </p:cNvPicPr>
          <p:nvPr/>
        </p:nvPicPr>
        <p:blipFill>
          <a:blip r:embed="rId4" cstate="print"/>
          <a:stretch>
            <a:fillRect/>
          </a:stretch>
        </p:blipFill>
        <p:spPr>
          <a:xfrm>
            <a:off x="301950" y="3668823"/>
            <a:ext cx="3121127" cy="3074774"/>
          </a:xfrm>
          <a:prstGeom prst="rect">
            <a:avLst/>
          </a:prstGeom>
        </p:spPr>
      </p:pic>
      <p:pic>
        <p:nvPicPr>
          <p:cNvPr id="7" name="Imagen 6">
            <a:extLst>
              <a:ext uri="{FF2B5EF4-FFF2-40B4-BE49-F238E27FC236}">
                <a16:creationId xmlns="" xmlns:a16="http://schemas.microsoft.com/office/drawing/2014/main" id="{19A0410C-1391-47B7-8E28-5F9E5F9AD1ED}"/>
              </a:ext>
            </a:extLst>
          </p:cNvPr>
          <p:cNvPicPr>
            <a:picLocks noChangeAspect="1"/>
          </p:cNvPicPr>
          <p:nvPr/>
        </p:nvPicPr>
        <p:blipFill>
          <a:blip r:embed="rId5" cstate="print"/>
          <a:stretch>
            <a:fillRect/>
          </a:stretch>
        </p:blipFill>
        <p:spPr>
          <a:xfrm>
            <a:off x="1062496" y="404606"/>
            <a:ext cx="1944253" cy="3024394"/>
          </a:xfrm>
          <a:prstGeom prst="rect">
            <a:avLst/>
          </a:prstGeom>
        </p:spPr>
      </p:pic>
      <p:pic>
        <p:nvPicPr>
          <p:cNvPr id="8" name="Imagen 7">
            <a:extLst>
              <a:ext uri="{FF2B5EF4-FFF2-40B4-BE49-F238E27FC236}">
                <a16:creationId xmlns="" xmlns:a16="http://schemas.microsoft.com/office/drawing/2014/main" id="{277B55C8-86CD-40E1-A2D0-DDEF7073EC9A}"/>
              </a:ext>
            </a:extLst>
          </p:cNvPr>
          <p:cNvPicPr>
            <a:picLocks noChangeAspect="1"/>
          </p:cNvPicPr>
          <p:nvPr/>
        </p:nvPicPr>
        <p:blipFill>
          <a:blip r:embed="rId6" cstate="print"/>
          <a:stretch>
            <a:fillRect/>
          </a:stretch>
        </p:blipFill>
        <p:spPr>
          <a:xfrm>
            <a:off x="9352902" y="347692"/>
            <a:ext cx="1766246" cy="3024393"/>
          </a:xfrm>
          <a:prstGeom prst="rect">
            <a:avLst/>
          </a:prstGeom>
        </p:spPr>
      </p:pic>
      <p:sp>
        <p:nvSpPr>
          <p:cNvPr id="9" name="CuadroTexto 8">
            <a:extLst>
              <a:ext uri="{FF2B5EF4-FFF2-40B4-BE49-F238E27FC236}">
                <a16:creationId xmlns="" xmlns:a16="http://schemas.microsoft.com/office/drawing/2014/main" id="{C262E4F1-931C-4F68-BA9E-8D7664916A23}"/>
              </a:ext>
            </a:extLst>
          </p:cNvPr>
          <p:cNvSpPr txBox="1"/>
          <p:nvPr/>
        </p:nvSpPr>
        <p:spPr>
          <a:xfrm>
            <a:off x="2974692" y="1157852"/>
            <a:ext cx="5904180" cy="2308324"/>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Estos gráficos, no pretenden ser más que esquemas</a:t>
            </a:r>
          </a:p>
          <a:p>
            <a:pPr algn="just"/>
            <a:r>
              <a:rPr lang="es-ES" dirty="0">
                <a:latin typeface="Arial" panose="020B0604020202020204" pitchFamily="34" charset="0"/>
                <a:cs typeface="Arial" panose="020B0604020202020204" pitchFamily="34" charset="0"/>
              </a:rPr>
              <a:t>donde se muestran el comportamiento  teórico de la</a:t>
            </a:r>
          </a:p>
          <a:p>
            <a:pPr algn="just"/>
            <a:r>
              <a:rPr lang="es-ES" dirty="0">
                <a:latin typeface="Arial" panose="020B0604020202020204" pitchFamily="34" charset="0"/>
                <a:cs typeface="Arial" panose="020B0604020202020204" pitchFamily="34" charset="0"/>
              </a:rPr>
              <a:t>energía libre y el calor especifico en la zona de cambio</a:t>
            </a:r>
          </a:p>
          <a:p>
            <a:pPr algn="just"/>
            <a:r>
              <a:rPr lang="es-ES" dirty="0">
                <a:latin typeface="Arial" panose="020B0604020202020204" pitchFamily="34" charset="0"/>
                <a:cs typeface="Arial" panose="020B0604020202020204" pitchFamily="34" charset="0"/>
              </a:rPr>
              <a:t>de fase. Los cambios reales difieren en alguna medida,</a:t>
            </a:r>
          </a:p>
          <a:p>
            <a:pPr algn="just"/>
            <a:r>
              <a:rPr lang="es-ES" dirty="0">
                <a:latin typeface="Arial" panose="020B0604020202020204" pitchFamily="34" charset="0"/>
                <a:cs typeface="Arial" panose="020B0604020202020204" pitchFamily="34" charset="0"/>
              </a:rPr>
              <a:t>por razones que no son analizadas.</a:t>
            </a:r>
          </a:p>
          <a:p>
            <a:pPr algn="just"/>
            <a:r>
              <a:rPr lang="es-ES" dirty="0">
                <a:latin typeface="Arial" panose="020B0604020202020204" pitchFamily="34" charset="0"/>
                <a:cs typeface="Arial" panose="020B0604020202020204" pitchFamily="34" charset="0"/>
              </a:rPr>
              <a:t> </a:t>
            </a:r>
          </a:p>
          <a:p>
            <a:endParaRPr lang="es-ES" dirty="0"/>
          </a:p>
          <a:p>
            <a:r>
              <a:rPr lang="es-ES" dirty="0"/>
              <a:t> </a:t>
            </a:r>
          </a:p>
        </p:txBody>
      </p:sp>
      <p:sp>
        <p:nvSpPr>
          <p:cNvPr id="10" name="CuadroTexto 9">
            <a:extLst>
              <a:ext uri="{FF2B5EF4-FFF2-40B4-BE49-F238E27FC236}">
                <a16:creationId xmlns="" xmlns:a16="http://schemas.microsoft.com/office/drawing/2014/main" id="{3F7B6F3E-F64B-40C5-8A4A-3FF231833BBE}"/>
              </a:ext>
            </a:extLst>
          </p:cNvPr>
          <p:cNvSpPr txBox="1"/>
          <p:nvPr/>
        </p:nvSpPr>
        <p:spPr>
          <a:xfrm>
            <a:off x="3554361" y="347692"/>
            <a:ext cx="4222053" cy="523220"/>
          </a:xfrm>
          <a:prstGeom prst="rect">
            <a:avLst/>
          </a:prstGeom>
          <a:noFill/>
        </p:spPr>
        <p:txBody>
          <a:bodyPr wrap="none" rtlCol="0">
            <a:spAutoFit/>
          </a:bodyPr>
          <a:lstStyle/>
          <a:p>
            <a:r>
              <a:rPr lang="es-ES" sz="2800" b="1" dirty="0">
                <a:solidFill>
                  <a:srgbClr val="FF0000"/>
                </a:solidFill>
                <a:latin typeface="Arial" panose="020B0604020202020204" pitchFamily="34" charset="0"/>
                <a:cs typeface="Arial" panose="020B0604020202020204" pitchFamily="34" charset="0"/>
              </a:rPr>
              <a:t>Transformación de fase</a:t>
            </a:r>
            <a:endParaRPr lang="es-ES" sz="2800" dirty="0"/>
          </a:p>
        </p:txBody>
      </p:sp>
    </p:spTree>
    <p:extLst>
      <p:ext uri="{BB962C8B-B14F-4D97-AF65-F5344CB8AC3E}">
        <p14:creationId xmlns="" xmlns:p14="http://schemas.microsoft.com/office/powerpoint/2010/main" val="3126165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44E79D6-4609-4AFD-AF45-FD28021E3BB1}"/>
              </a:ext>
            </a:extLst>
          </p:cNvPr>
          <p:cNvSpPr>
            <a:spLocks noGrp="1"/>
          </p:cNvSpPr>
          <p:nvPr>
            <p:ph type="title"/>
          </p:nvPr>
        </p:nvSpPr>
        <p:spPr>
          <a:xfrm>
            <a:off x="7749048" y="235974"/>
            <a:ext cx="3701846" cy="490281"/>
          </a:xfrm>
        </p:spPr>
        <p:txBody>
          <a:bodyPr>
            <a:normAutofit fontScale="90000"/>
          </a:bodyPr>
          <a:lstStyle/>
          <a:p>
            <a:pPr algn="ctr"/>
            <a:r>
              <a:rPr lang="es-ES" sz="3600" dirty="0">
                <a:solidFill>
                  <a:srgbClr val="FF0000"/>
                </a:solidFill>
                <a:latin typeface="Arial" panose="020B0604020202020204" pitchFamily="34" charset="0"/>
                <a:cs typeface="Arial" panose="020B0604020202020204" pitchFamily="34" charset="0"/>
              </a:rPr>
              <a:t>Frecuencia critica</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D990AD86-5A55-4A06-ACFC-2C3D1052ABE9}"/>
                  </a:ext>
                </a:extLst>
              </p:cNvPr>
              <p:cNvSpPr>
                <a:spLocks noGrp="1"/>
              </p:cNvSpPr>
              <p:nvPr>
                <p:ph idx="1"/>
              </p:nvPr>
            </p:nvSpPr>
            <p:spPr>
              <a:xfrm>
                <a:off x="206477" y="560438"/>
                <a:ext cx="7007296" cy="6076335"/>
              </a:xfrm>
            </p:spPr>
            <p:txBody>
              <a:bodyPr>
                <a:normAutofit/>
              </a:bodyPr>
              <a:lstStyle/>
              <a:p>
                <a:pPr marL="0" indent="0" algn="just">
                  <a:lnSpc>
                    <a:spcPct val="100000"/>
                  </a:lnSpc>
                  <a:buNone/>
                </a:pPr>
                <a:r>
                  <a:rPr lang="es-ES" sz="1600" dirty="0">
                    <a:latin typeface="Arial" panose="020B0604020202020204" pitchFamily="34" charset="0"/>
                    <a:cs typeface="Arial" panose="020B0604020202020204" pitchFamily="34" charset="0"/>
                  </a:rPr>
                  <a:t>Vimos en más de una oportunidad que a la temperatura critica, sin campo magnético, hay una transformación de </a:t>
                </a:r>
                <a14:m>
                  <m:oMath xmlns:m="http://schemas.openxmlformats.org/officeDocument/2006/math">
                    <m:r>
                      <a:rPr lang="es-ES" sz="1600" b="0" i="1" smtClean="0">
                        <a:latin typeface="Cambria Math" panose="02040503050406030204" pitchFamily="18" charset="0"/>
                        <a:ea typeface="Cambria Math" panose="02040503050406030204" pitchFamily="18" charset="0"/>
                        <a:cs typeface="Arial" panose="020B0604020202020204" pitchFamily="34" charset="0"/>
                      </a:rPr>
                      <m:t>2°</m:t>
                    </m:r>
                  </m:oMath>
                </a14:m>
                <a:r>
                  <a:rPr lang="es-ES" sz="1600" dirty="0">
                    <a:latin typeface="Arial" panose="020B0604020202020204" pitchFamily="34" charset="0"/>
                    <a:cs typeface="Arial" panose="020B0604020202020204" pitchFamily="34" charset="0"/>
                  </a:rPr>
                  <a:t> orden y el calor especifico presenta un pico, este comportamiento y estudios del aporte electrónico a la capacidad calorífica, lleva a pensar en la existencia de una banda prohibida de energía. En la </a:t>
                </a:r>
                <a:r>
                  <a:rPr lang="es-ES" sz="1600" dirty="0" err="1">
                    <a:latin typeface="Arial" panose="020B0604020202020204" pitchFamily="34" charset="0"/>
                    <a:cs typeface="Arial" panose="020B0604020202020204" pitchFamily="34" charset="0"/>
                  </a:rPr>
                  <a:t>fig</a:t>
                </a:r>
                <a:r>
                  <a:rPr lang="es-ES" sz="1600" dirty="0">
                    <a:latin typeface="Arial" panose="020B0604020202020204" pitchFamily="34" charset="0"/>
                    <a:cs typeface="Arial" panose="020B0604020202020204" pitchFamily="34" charset="0"/>
                  </a:rPr>
                  <a:t> se observa el esquema de bandas de energía para un metal común y para un superconductor. Los valores típicos de </a:t>
                </a:r>
                <a14:m>
                  <m:oMath xmlns:m="http://schemas.openxmlformats.org/officeDocument/2006/math">
                    <m:sSub>
                      <m:sSubPr>
                        <m:ctrlPr>
                          <a:rPr lang="el-GR" sz="16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600" b="0" i="1" smtClean="0">
                            <a:latin typeface="Cambria Math" panose="02040503050406030204" pitchFamily="18" charset="0"/>
                            <a:ea typeface="Cambria Math" panose="02040503050406030204" pitchFamily="18" charset="0"/>
                            <a:cs typeface="Arial" panose="020B0604020202020204" pitchFamily="34" charset="0"/>
                          </a:rPr>
                          <m:t>𝐸</m:t>
                        </m:r>
                      </m:e>
                      <m:sub>
                        <m:r>
                          <a:rPr lang="es-ES" sz="1600" b="0" i="1" smtClean="0">
                            <a:latin typeface="Cambria Math" panose="02040503050406030204" pitchFamily="18" charset="0"/>
                            <a:ea typeface="Cambria Math" panose="02040503050406030204" pitchFamily="18" charset="0"/>
                            <a:cs typeface="Arial" panose="020B0604020202020204" pitchFamily="34" charset="0"/>
                          </a:rPr>
                          <m:t>𝑔</m:t>
                        </m:r>
                      </m:sub>
                    </m:sSub>
                    <m:r>
                      <a:rPr lang="el-GR" sz="160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l-GR" sz="1600" i="1" smtClean="0">
                            <a:latin typeface="Cambria Math" panose="02040503050406030204" pitchFamily="18" charset="0"/>
                            <a:ea typeface="Cambria Math" panose="02040503050406030204" pitchFamily="18" charset="0"/>
                            <a:cs typeface="Arial" panose="020B0604020202020204" pitchFamily="34" charset="0"/>
                          </a:rPr>
                        </m:ctrlPr>
                      </m:sSupPr>
                      <m:e>
                        <m:r>
                          <a:rPr lang="es-ES" sz="1600" b="0" i="1" smtClean="0">
                            <a:latin typeface="Cambria Math" panose="02040503050406030204" pitchFamily="18" charset="0"/>
                            <a:ea typeface="Cambria Math" panose="02040503050406030204" pitchFamily="18" charset="0"/>
                            <a:cs typeface="Arial" panose="020B0604020202020204" pitchFamily="34" charset="0"/>
                          </a:rPr>
                          <m:t>10</m:t>
                        </m:r>
                      </m:e>
                      <m:sup>
                        <m:r>
                          <a:rPr lang="es-ES" sz="1600" b="0" i="1" smtClean="0">
                            <a:latin typeface="Cambria Math" panose="02040503050406030204" pitchFamily="18" charset="0"/>
                            <a:ea typeface="Cambria Math" panose="02040503050406030204" pitchFamily="18" charset="0"/>
                            <a:cs typeface="Arial" panose="020B0604020202020204" pitchFamily="34" charset="0"/>
                          </a:rPr>
                          <m:t>−4</m:t>
                        </m:r>
                      </m:sup>
                    </m:sSup>
                    <m:r>
                      <a:rPr lang="es-ES" sz="1600" b="0" i="1" smtClean="0">
                        <a:latin typeface="Cambria Math" panose="02040503050406030204" pitchFamily="18" charset="0"/>
                        <a:ea typeface="Cambria Math" panose="02040503050406030204" pitchFamily="18" charset="0"/>
                        <a:cs typeface="Arial" panose="020B0604020202020204" pitchFamily="34" charset="0"/>
                      </a:rPr>
                      <m:t>𝑒𝑉</m:t>
                    </m:r>
                    <m:r>
                      <a:rPr lang="es-ES" sz="1600"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sz="1600" dirty="0">
                    <a:latin typeface="Arial" panose="020B0604020202020204" pitchFamily="34" charset="0"/>
                    <a:cs typeface="Arial" panose="020B0604020202020204" pitchFamily="34" charset="0"/>
                  </a:rPr>
                  <a:t> (bandas exageradas en el esquema). Se vio anteriormente que excite: la temperatura critica, el campo magnético critico y la corriente critica. Estamos ahora en condiciones de introducir la frecuencia critica </a:t>
                </a:r>
                <a14:m>
                  <m:oMath xmlns:m="http://schemas.openxmlformats.org/officeDocument/2006/math">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𝑓</m:t>
                        </m:r>
                      </m:e>
                      <m:sub>
                        <m:r>
                          <a:rPr lang="es-ES" sz="1600" b="0" i="1" smtClean="0">
                            <a:latin typeface="Cambria Math" panose="02040503050406030204" pitchFamily="18" charset="0"/>
                          </a:rPr>
                          <m:t>𝑐</m:t>
                        </m:r>
                      </m:sub>
                    </m:sSub>
                  </m:oMath>
                </a14:m>
                <a:r>
                  <a:rPr lang="es-ES" sz="1600" dirty="0">
                    <a:latin typeface="Arial" panose="020B0604020202020204" pitchFamily="34" charset="0"/>
                    <a:cs typeface="Arial" panose="020B0604020202020204" pitchFamily="34" charset="0"/>
                  </a:rPr>
                  <a:t>. Si un superconductor se encuentra en un campo electromagnético variable, mantiene sus propiedades solo hasta frecuencias inferiores a </a:t>
                </a:r>
                <a14:m>
                  <m:oMath xmlns:m="http://schemas.openxmlformats.org/officeDocument/2006/math">
                    <m:r>
                      <a:rPr lang="el-GR" sz="160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l-GR" sz="1600" i="1" smtClean="0">
                            <a:latin typeface="Cambria Math" panose="02040503050406030204" pitchFamily="18" charset="0"/>
                            <a:ea typeface="Cambria Math" panose="02040503050406030204" pitchFamily="18" charset="0"/>
                            <a:cs typeface="Arial" panose="020B0604020202020204" pitchFamily="34" charset="0"/>
                          </a:rPr>
                        </m:ctrlPr>
                      </m:sSupPr>
                      <m:e>
                        <m:r>
                          <a:rPr lang="es-ES" sz="1600" b="0" i="1" smtClean="0">
                            <a:latin typeface="Cambria Math" panose="02040503050406030204" pitchFamily="18" charset="0"/>
                            <a:ea typeface="Cambria Math" panose="02040503050406030204" pitchFamily="18" charset="0"/>
                            <a:cs typeface="Arial" panose="020B0604020202020204" pitchFamily="34" charset="0"/>
                          </a:rPr>
                          <m:t>10</m:t>
                        </m:r>
                      </m:e>
                      <m:sup>
                        <m:r>
                          <a:rPr lang="es-ES" sz="1600" b="0" i="1" smtClean="0">
                            <a:latin typeface="Cambria Math" panose="02040503050406030204" pitchFamily="18" charset="0"/>
                            <a:ea typeface="Cambria Math" panose="02040503050406030204" pitchFamily="18" charset="0"/>
                            <a:cs typeface="Arial" panose="020B0604020202020204" pitchFamily="34" charset="0"/>
                          </a:rPr>
                          <m:t>11</m:t>
                        </m:r>
                      </m:sup>
                    </m:sSup>
                    <m:r>
                      <a:rPr lang="es-ES" sz="1600" b="0" i="1" smtClean="0">
                        <a:latin typeface="Cambria Math" panose="02040503050406030204" pitchFamily="18" charset="0"/>
                        <a:ea typeface="Cambria Math" panose="02040503050406030204" pitchFamily="18" charset="0"/>
                        <a:cs typeface="Arial" panose="020B0604020202020204" pitchFamily="34" charset="0"/>
                      </a:rPr>
                      <m:t>𝐻𝑧</m:t>
                    </m:r>
                    <m:r>
                      <a:rPr lang="es-ES" sz="1600" b="0" i="0" smtClean="0">
                        <a:latin typeface="Cambria Math" panose="02040503050406030204" pitchFamily="18" charset="0"/>
                        <a:ea typeface="Cambria Math" panose="02040503050406030204" pitchFamily="18" charset="0"/>
                        <a:cs typeface="Arial" panose="020B0604020202020204" pitchFamily="34" charset="0"/>
                      </a:rPr>
                      <m:t>, </m:t>
                    </m:r>
                  </m:oMath>
                </a14:m>
                <a:r>
                  <a:rPr lang="es-ES" sz="1600" dirty="0">
                    <a:latin typeface="Arial" panose="020B0604020202020204" pitchFamily="34" charset="0"/>
                    <a:cs typeface="Arial" panose="020B0604020202020204" pitchFamily="34" charset="0"/>
                  </a:rPr>
                  <a:t>llamada frecuencia critica. Luego de la cual su resistencia aumenta, volviéndose normal. Este comportamiento es también explicable por la teoría de los dos fluidos, sabemos que los </a:t>
                </a:r>
                <a:r>
                  <a:rPr lang="es-ES" sz="1600" dirty="0" err="1">
                    <a:latin typeface="Arial" panose="020B0604020202020204" pitchFamily="34" charset="0"/>
                    <a:cs typeface="Arial" panose="020B0604020202020204" pitchFamily="34" charset="0"/>
                  </a:rPr>
                  <a:t>superelectrones</a:t>
                </a:r>
                <a:r>
                  <a:rPr lang="es-ES" sz="1600" dirty="0">
                    <a:latin typeface="Arial" panose="020B0604020202020204" pitchFamily="34" charset="0"/>
                    <a:cs typeface="Arial" panose="020B0604020202020204" pitchFamily="34" charset="0"/>
                  </a:rPr>
                  <a:t> tienen menor energía que los electrones normales. Luego, si la frecuencia de los fotones de la onda electromagnética tienen la energía suficiente para exista a los </a:t>
                </a:r>
                <a:r>
                  <a:rPr lang="es-ES" sz="1600" dirty="0" err="1">
                    <a:latin typeface="Arial" panose="020B0604020202020204" pitchFamily="34" charset="0"/>
                    <a:cs typeface="Arial" panose="020B0604020202020204" pitchFamily="34" charset="0"/>
                  </a:rPr>
                  <a:t>superelectrones</a:t>
                </a:r>
                <a:r>
                  <a:rPr lang="es-ES" sz="1600" dirty="0">
                    <a:latin typeface="Arial" panose="020B0604020202020204" pitchFamily="34" charset="0"/>
                    <a:cs typeface="Arial" panose="020B0604020202020204" pitchFamily="34" charset="0"/>
                  </a:rPr>
                  <a:t> y pasarlos a electrones normales, el material dejaría de ser superconductor. De otro modo ; los fotones con energía </a:t>
                </a:r>
                <a14:m>
                  <m:oMath xmlns:m="http://schemas.openxmlformats.org/officeDocument/2006/math">
                    <m:r>
                      <a:rPr lang="el-GR" sz="1600" i="1" smtClean="0">
                        <a:latin typeface="Cambria Math" panose="02040503050406030204" pitchFamily="18" charset="0"/>
                        <a:ea typeface="Cambria Math" panose="02040503050406030204" pitchFamily="18" charset="0"/>
                        <a:cs typeface="Arial" panose="020B0604020202020204" pitchFamily="34" charset="0"/>
                      </a:rPr>
                      <m:t>&gt;</m:t>
                    </m:r>
                    <m:sSub>
                      <m:sSubPr>
                        <m:ctrlPr>
                          <a:rPr lang="el-GR" sz="16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600" b="0" i="1" smtClean="0">
                            <a:latin typeface="Cambria Math" panose="02040503050406030204" pitchFamily="18" charset="0"/>
                            <a:ea typeface="Cambria Math" panose="02040503050406030204" pitchFamily="18" charset="0"/>
                            <a:cs typeface="Arial" panose="020B0604020202020204" pitchFamily="34" charset="0"/>
                          </a:rPr>
                          <m:t>𝐸</m:t>
                        </m:r>
                      </m:e>
                      <m:sub>
                        <m:r>
                          <a:rPr lang="es-ES" sz="1600" b="0" i="1" smtClean="0">
                            <a:latin typeface="Cambria Math" panose="02040503050406030204" pitchFamily="18" charset="0"/>
                            <a:ea typeface="Cambria Math" panose="02040503050406030204" pitchFamily="18" charset="0"/>
                            <a:cs typeface="Arial" panose="020B0604020202020204" pitchFamily="34" charset="0"/>
                          </a:rPr>
                          <m:t>𝑔</m:t>
                        </m:r>
                      </m:sub>
                    </m:sSub>
                  </m:oMath>
                </a14:m>
                <a:r>
                  <a:rPr lang="es-ES" sz="1600" dirty="0">
                    <a:latin typeface="Arial" panose="020B0604020202020204" pitchFamily="34" charset="0"/>
                    <a:cs typeface="Arial" panose="020B0604020202020204" pitchFamily="34" charset="0"/>
                  </a:rPr>
                  <a:t> provocan la transición de electrones a niveles energéticos desocupados por encima de la banda prohibida.</a:t>
                </a:r>
              </a:p>
              <a:p>
                <a:pPr marL="0" indent="0" algn="just">
                  <a:lnSpc>
                    <a:spcPct val="100000"/>
                  </a:lnSpc>
                  <a:buNone/>
                </a:pPr>
                <a:r>
                  <a:rPr lang="es-ES" sz="1600" dirty="0">
                    <a:latin typeface="Arial" panose="020B0604020202020204" pitchFamily="34" charset="0"/>
                    <a:cs typeface="Arial" panose="020B0604020202020204" pitchFamily="34" charset="0"/>
                  </a:rPr>
                  <a:t>Este comportamiento no crea inconveniente en las aplicaciones comunes de los superconductores, ya que, la frecuencias de estos casos son mucho menores. </a:t>
                </a:r>
              </a:p>
            </p:txBody>
          </p:sp>
        </mc:Choice>
        <mc:Fallback>
          <p:sp>
            <p:nvSpPr>
              <p:cNvPr id="3" name="Marcador de contenido 2">
                <a:extLst>
                  <a:ext uri="{FF2B5EF4-FFF2-40B4-BE49-F238E27FC236}">
                    <a16:creationId xmlns:a14="http://schemas.microsoft.com/office/drawing/2010/main" xmlns="" xmlns:a16="http://schemas.microsoft.com/office/drawing/2014/main" id="{D990AD86-5A55-4A06-ACFC-2C3D1052ABE9}"/>
                  </a:ext>
                </a:extLst>
              </p:cNvPr>
              <p:cNvSpPr>
                <a:spLocks noGrp="1" noRot="1" noChangeAspect="1" noMove="1" noResize="1" noEditPoints="1" noAdjustHandles="1" noChangeArrowheads="1" noChangeShapeType="1" noTextEdit="1"/>
              </p:cNvSpPr>
              <p:nvPr>
                <p:ph idx="1"/>
              </p:nvPr>
            </p:nvSpPr>
            <p:spPr>
              <a:xfrm>
                <a:off x="206477" y="560438"/>
                <a:ext cx="7007296" cy="6076335"/>
              </a:xfrm>
              <a:blipFill>
                <a:blip r:embed="rId2" cstate="print"/>
                <a:stretch>
                  <a:fillRect l="-522" t="-301" r="-435"/>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7A050A8F-1E72-46A6-9739-DCE6E5C38547}"/>
              </a:ext>
            </a:extLst>
          </p:cNvPr>
          <p:cNvPicPr>
            <a:picLocks noChangeAspect="1"/>
          </p:cNvPicPr>
          <p:nvPr/>
        </p:nvPicPr>
        <p:blipFill>
          <a:blip r:embed="rId3" cstate="print"/>
          <a:stretch>
            <a:fillRect/>
          </a:stretch>
        </p:blipFill>
        <p:spPr>
          <a:xfrm>
            <a:off x="7213773" y="2021143"/>
            <a:ext cx="4772395" cy="3730728"/>
          </a:xfrm>
          <a:prstGeom prst="rect">
            <a:avLst/>
          </a:prstGeom>
        </p:spPr>
      </p:pic>
    </p:spTree>
    <p:extLst>
      <p:ext uri="{BB962C8B-B14F-4D97-AF65-F5344CB8AC3E}">
        <p14:creationId xmlns="" xmlns:p14="http://schemas.microsoft.com/office/powerpoint/2010/main" val="1487445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62F3A96-4E45-415C-8D02-AAC279CC0C80}"/>
              </a:ext>
            </a:extLst>
          </p:cNvPr>
          <p:cNvSpPr>
            <a:spLocks noGrp="1"/>
          </p:cNvSpPr>
          <p:nvPr>
            <p:ph type="title"/>
          </p:nvPr>
        </p:nvSpPr>
        <p:spPr>
          <a:xfrm>
            <a:off x="838200" y="158648"/>
            <a:ext cx="10515600" cy="315912"/>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Teoría de los dos fluidos, Ecuación de London</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5184AF38-407F-4A4B-B520-D2C31D81EB3E}"/>
                  </a:ext>
                </a:extLst>
              </p:cNvPr>
              <p:cNvSpPr>
                <a:spLocks noGrp="1"/>
              </p:cNvSpPr>
              <p:nvPr>
                <p:ph idx="1"/>
              </p:nvPr>
            </p:nvSpPr>
            <p:spPr>
              <a:xfrm>
                <a:off x="1" y="634180"/>
                <a:ext cx="12192000" cy="6223819"/>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1908 Heike K. Onnes pudo licuar He, aunque no consiguió solidificarlo, hecho que sucedió en 1926, en 1911 descubre la superconductividad. Sin los avances experimentales para obtener bajas temperaturas no se podría haber descubierto la superconductividad. La primera descripción teórica (clásica) sobre el tema fue propuesta en 1935 por los hermanos London. Es interesante destacar la secuencia de estos hechos: una realización  experimental permite el descubrimiento de un nuevo fenómeno, el cual conlleva a una propuesta teoría. Sin embargo, no termina aquí la secuencia, El helio líquido, logrado primitivamente por Onnes, demostró tener  propiedades especiales, tal es así, que en  1937 Piotr Kapitsa (Se hizo famoso en 1946 al enfrentarse a Stalin por no querer trabajar en el desarrollo de armas nucleares), descubre la superfluides del He, dicho de otro modo, ausencia de viscosidad, lo cual, vence cualquier intento de ser contenido en un recipiente, el helio escapa del vaso que intenta contenerlo.</a:t>
                </a:r>
              </a:p>
              <a:p>
                <a:pPr marL="0" indent="0" algn="just">
                  <a:lnSpc>
                    <a:spcPct val="120000"/>
                  </a:lnSpc>
                  <a:buNone/>
                </a:pPr>
                <a:r>
                  <a:rPr lang="es-ES" dirty="0">
                    <a:latin typeface="Arial" panose="020B0604020202020204" pitchFamily="34" charset="0"/>
                    <a:cs typeface="Arial" panose="020B0604020202020204" pitchFamily="34" charset="0"/>
                  </a:rPr>
                  <a:t>Anteriormente, en el tema Magnetoresistencia, concretamente en conducción eléctrica, sin mencionarlo específicamente hablamos de la ley de Drude. El modelo supone que el campo eléctrico ejerce una fuerza </a:t>
                </a:r>
                <a14:m>
                  <m:oMath xmlns:m="http://schemas.openxmlformats.org/officeDocument/2006/math">
                    <m:r>
                      <a:rPr lang="es-ES" b="0" i="1" smtClean="0">
                        <a:latin typeface="Cambria Math" panose="02040503050406030204" pitchFamily="18" charset="0"/>
                        <a:cs typeface="Arial" panose="020B0604020202020204" pitchFamily="34" charset="0"/>
                      </a:rPr>
                      <m:t>𝑒</m:t>
                    </m:r>
                    <m:acc>
                      <m:accPr>
                        <m:chr m:val="⃗"/>
                        <m:ctrlPr>
                          <a:rPr lang="es-ES"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𝐸</m:t>
                        </m:r>
                      </m:e>
                    </m:acc>
                  </m:oMath>
                </a14:m>
                <a:r>
                  <a:rPr lang="es-ES" dirty="0">
                    <a:latin typeface="Arial" panose="020B0604020202020204" pitchFamily="34" charset="0"/>
                    <a:cs typeface="Arial" panose="020B0604020202020204" pitchFamily="34" charset="0"/>
                  </a:rPr>
                  <a:t> existiendo otra fuerza opuesta similar a una fricción proporcional a la velocidad, dando </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cs typeface="Arial" panose="020B0604020202020204" pitchFamily="34" charset="0"/>
                        </a:rPr>
                        <m:t>𝑚</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𝑑</m:t>
                          </m:r>
                          <m:acc>
                            <m:accPr>
                              <m:chr m:val="⃗"/>
                              <m:ctrlPr>
                                <a:rPr lang="es-ES"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𝑣</m:t>
                              </m:r>
                            </m:e>
                          </m:acc>
                        </m:num>
                        <m:den>
                          <m:r>
                            <a:rPr lang="es-ES" b="0" i="1" smtClean="0">
                              <a:latin typeface="Cambria Math" panose="02040503050406030204" pitchFamily="18" charset="0"/>
                              <a:cs typeface="Arial" panose="020B0604020202020204" pitchFamily="34" charset="0"/>
                            </a:rPr>
                            <m:t>𝑑𝑡</m:t>
                          </m:r>
                        </m:den>
                      </m:f>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𝑒</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𝛾</m:t>
                      </m:r>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𝑣</m:t>
                          </m:r>
                        </m:e>
                      </m:acc>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La solución estacionaria es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𝑣</m:t>
                        </m:r>
                      </m:e>
                    </m:acc>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𝑒</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num>
                      <m:den>
                        <m:r>
                          <a:rPr lang="es-ES" i="1">
                            <a:latin typeface="Cambria Math" panose="02040503050406030204" pitchFamily="18" charset="0"/>
                            <a:ea typeface="Cambria Math" panose="02040503050406030204" pitchFamily="18" charset="0"/>
                            <a:cs typeface="Arial" panose="020B0604020202020204" pitchFamily="34" charset="0"/>
                          </a:rPr>
                          <m:t>𝛾</m:t>
                        </m:r>
                      </m:den>
                    </m:f>
                  </m:oMath>
                </a14:m>
                <a:r>
                  <a:rPr lang="es-ES" dirty="0">
                    <a:latin typeface="Arial" panose="020B0604020202020204" pitchFamily="34" charset="0"/>
                    <a:cs typeface="Arial" panose="020B0604020202020204" pitchFamily="34" charset="0"/>
                  </a:rPr>
                  <a:t>  si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𝛾</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𝑚</m:t>
                        </m:r>
                      </m:num>
                      <m:den>
                        <m:r>
                          <a:rPr lang="es-ES" b="0" i="1" smtClean="0">
                            <a:latin typeface="Cambria Math" panose="02040503050406030204" pitchFamily="18" charset="0"/>
                            <a:ea typeface="Cambria Math" panose="02040503050406030204" pitchFamily="18" charset="0"/>
                            <a:cs typeface="Arial" panose="020B0604020202020204" pitchFamily="34" charset="0"/>
                          </a:rPr>
                          <m:t>𝜏</m:t>
                        </m:r>
                      </m:den>
                    </m:f>
                  </m:oMath>
                </a14:m>
                <a:r>
                  <a:rPr lang="es-ES" dirty="0">
                    <a:latin typeface="Arial" panose="020B0604020202020204" pitchFamily="34" charset="0"/>
                    <a:cs typeface="Arial" panose="020B0604020202020204" pitchFamily="34" charset="0"/>
                  </a:rPr>
                  <a:t>   siendo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𝜏</m:t>
                    </m:r>
                  </m:oMath>
                </a14:m>
                <a:r>
                  <a:rPr lang="es-ES" dirty="0">
                    <a:latin typeface="Arial" panose="020B0604020202020204" pitchFamily="34" charset="0"/>
                    <a:cs typeface="Arial" panose="020B0604020202020204" pitchFamily="34" charset="0"/>
                  </a:rPr>
                  <a:t> el tiempo de vuelo medio. Suponiendo que para </a:t>
                </a:r>
                <a14:m>
                  <m:oMath xmlns:m="http://schemas.openxmlformats.org/officeDocument/2006/math">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ea typeface="Cambria Math" panose="02040503050406030204" pitchFamily="18" charset="0"/>
                        <a:cs typeface="Arial" panose="020B0604020202020204" pitchFamily="34" charset="0"/>
                      </a:rPr>
                      <m:t>&lt;</m:t>
                    </m:r>
                    <m:sSub>
                      <m:sSubPr>
                        <m:ctrlPr>
                          <a:rPr lang="es-ES" b="0" i="1" smtClean="0">
                            <a:latin typeface="Cambria Math" panose="02040503050406030204" pitchFamily="18" charset="0"/>
                            <a:ea typeface="Cambria Math" panose="02040503050406030204" pitchFamily="18" charset="0"/>
                            <a:cs typeface="Arial" panose="020B0604020202020204" pitchFamily="34" charset="0"/>
                          </a:rPr>
                        </m:ctrlPr>
                      </m:sSubPr>
                      <m:e>
                        <m:r>
                          <a:rPr lang="es-ES" b="0" i="1" smtClean="0">
                            <a:latin typeface="Cambria Math" panose="02040503050406030204" pitchFamily="18" charset="0"/>
                            <a:ea typeface="Cambria Math" panose="02040503050406030204" pitchFamily="18" charset="0"/>
                            <a:cs typeface="Arial" panose="020B0604020202020204" pitchFamily="34" charset="0"/>
                          </a:rPr>
                          <m:t>𝑇</m:t>
                        </m:r>
                      </m:e>
                      <m:sub>
                        <m:r>
                          <a:rPr lang="es-ES" b="0" i="1" smtClean="0">
                            <a:latin typeface="Cambria Math" panose="02040503050406030204" pitchFamily="18" charset="0"/>
                            <a:ea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tenemos dos tipos de electrones, (dos fluidos): los superconductores y los comunes, cuyas densidades son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𝑛</m:t>
                        </m:r>
                      </m:e>
                      <m:sub>
                        <m:r>
                          <a:rPr lang="es-ES" b="0" i="1" smtClean="0">
                            <a:latin typeface="Cambria Math" panose="02040503050406030204" pitchFamily="18" charset="0"/>
                            <a:cs typeface="Arial" panose="020B0604020202020204" pitchFamily="34" charset="0"/>
                          </a:rPr>
                          <m:t>𝑠</m:t>
                        </m:r>
                      </m:sub>
                    </m:sSub>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b="0" i="1" smtClean="0">
                            <a:latin typeface="Cambria Math" panose="02040503050406030204" pitchFamily="18" charset="0"/>
                            <a:cs typeface="Arial" panose="020B0604020202020204" pitchFamily="34" charset="0"/>
                          </a:rPr>
                          <m:t>𝑛</m:t>
                        </m:r>
                      </m:sub>
                    </m:sSub>
                  </m:oMath>
                </a14:m>
                <a:r>
                  <a:rPr lang="es-ES" dirty="0">
                    <a:latin typeface="Arial" panose="020B0604020202020204" pitchFamily="34" charset="0"/>
                    <a:cs typeface="Arial" panose="020B0604020202020204" pitchFamily="34" charset="0"/>
                  </a:rPr>
                  <a:t> , siendo la densidad total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b="0" i="1" smtClean="0">
                            <a:latin typeface="Cambria Math" panose="02040503050406030204" pitchFamily="18" charset="0"/>
                            <a:cs typeface="Arial" panose="020B0604020202020204" pitchFamily="34" charset="0"/>
                          </a:rPr>
                          <m:t>𝑛</m:t>
                        </m:r>
                      </m:sub>
                    </m:sSub>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𝑛</m:t>
                    </m:r>
                    <m:r>
                      <a:rPr lang="es-ES" b="0" i="0" smtClean="0">
                        <a:latin typeface="Cambria Math" panose="02040503050406030204" pitchFamily="18" charset="0"/>
                        <a:cs typeface="Arial" panose="020B0604020202020204" pitchFamily="34" charset="0"/>
                      </a:rPr>
                      <m:t>.</m:t>
                    </m:r>
                  </m:oMath>
                </a14:m>
                <a:endParaRPr lang="es-ES" b="0"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Para </a:t>
                </a:r>
                <a14:m>
                  <m:oMath xmlns:m="http://schemas.openxmlformats.org/officeDocument/2006/math">
                    <m:r>
                      <a:rPr lang="es-ES" b="0" i="1" smtClean="0">
                        <a:latin typeface="Cambria Math" panose="02040503050406030204" pitchFamily="18" charset="0"/>
                        <a:cs typeface="Arial" panose="020B0604020202020204" pitchFamily="34" charset="0"/>
                      </a:rPr>
                      <m:t>𝑇</m:t>
                    </m:r>
                    <m:r>
                      <a:rPr lang="es-ES" b="0" i="1" smtClean="0">
                        <a:latin typeface="Cambria Math" panose="02040503050406030204" pitchFamily="18" charset="0"/>
                        <a:ea typeface="Cambria Math" panose="02040503050406030204" pitchFamily="18" charset="0"/>
                        <a:cs typeface="Arial" panose="020B0604020202020204" pitchFamily="34" charset="0"/>
                      </a:rPr>
                      <m:t>→0      </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𝑛</m:t>
                    </m:r>
                  </m:oMath>
                </a14:m>
                <a:r>
                  <a:rPr lang="es-ES" dirty="0">
                    <a:latin typeface="Arial" panose="020B0604020202020204" pitchFamily="34" charset="0"/>
                    <a:cs typeface="Arial" panose="020B0604020202020204" pitchFamily="34" charset="0"/>
                  </a:rPr>
                  <a:t>  mientras que  para </a:t>
                </a:r>
                <a14:m>
                  <m:oMath xmlns:m="http://schemas.openxmlformats.org/officeDocument/2006/math">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smtClean="0">
                            <a:latin typeface="Cambria Math" panose="02040503050406030204" pitchFamily="18" charset="0"/>
                            <a:ea typeface="Cambria Math" panose="02040503050406030204" pitchFamily="18" charset="0"/>
                            <a:cs typeface="Arial" panose="020B0604020202020204" pitchFamily="34" charset="0"/>
                          </a:rPr>
                        </m:ctrlPr>
                      </m:sSubPr>
                      <m:e>
                        <m:r>
                          <a:rPr lang="es-ES" b="0" i="1" smtClean="0">
                            <a:latin typeface="Cambria Math" panose="02040503050406030204" pitchFamily="18" charset="0"/>
                            <a:ea typeface="Cambria Math" panose="02040503050406030204" pitchFamily="18" charset="0"/>
                            <a:cs typeface="Arial" panose="020B0604020202020204" pitchFamily="34" charset="0"/>
                          </a:rPr>
                          <m:t>𝑇</m:t>
                        </m:r>
                      </m:e>
                      <m:sub>
                        <m:r>
                          <a:rPr lang="es-ES" b="0" i="1" smtClean="0">
                            <a:latin typeface="Cambria Math" panose="02040503050406030204" pitchFamily="18" charset="0"/>
                            <a:ea typeface="Cambria Math" panose="02040503050406030204" pitchFamily="18" charset="0"/>
                            <a:cs typeface="Arial" panose="020B0604020202020204" pitchFamily="34" charset="0"/>
                          </a:rPr>
                          <m:t>𝑐</m:t>
                        </m:r>
                      </m:sub>
                    </m:sSub>
                    <m:r>
                      <a:rPr lang="es-ES" i="1">
                        <a:latin typeface="Cambria Math" panose="02040503050406030204" pitchFamily="18" charset="0"/>
                        <a:ea typeface="Cambria Math" panose="02040503050406030204" pitchFamily="18" charset="0"/>
                        <a:cs typeface="Arial" panose="020B0604020202020204" pitchFamily="34" charset="0"/>
                      </a:rPr>
                      <m:t>      </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0.  Los electrones normales conducen con resistencia finita, mientras que los electrones superconductores conducen sin disipación. </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5184AF38-407F-4A4B-B520-D2C31D81EB3E}"/>
                  </a:ext>
                </a:extLst>
              </p:cNvPr>
              <p:cNvSpPr>
                <a:spLocks noGrp="1" noRot="1" noChangeAspect="1" noMove="1" noResize="1" noEditPoints="1" noAdjustHandles="1" noChangeArrowheads="1" noChangeShapeType="1" noTextEdit="1"/>
              </p:cNvSpPr>
              <p:nvPr>
                <p:ph idx="1"/>
              </p:nvPr>
            </p:nvSpPr>
            <p:spPr>
              <a:xfrm>
                <a:off x="1" y="634180"/>
                <a:ext cx="12192000" cy="6223819"/>
              </a:xfrm>
              <a:blipFill>
                <a:blip r:embed="rId2" cstate="print"/>
                <a:stretch>
                  <a:fillRect l="-400" t="-490" r="-400"/>
                </a:stretch>
              </a:blipFill>
            </p:spPr>
            <p:txBody>
              <a:bodyPr/>
              <a:lstStyle/>
              <a:p>
                <a:r>
                  <a:rPr lang="es-ES">
                    <a:noFill/>
                  </a:rPr>
                  <a:t> </a:t>
                </a:r>
              </a:p>
            </p:txBody>
          </p:sp>
        </mc:Fallback>
      </mc:AlternateContent>
    </p:spTree>
    <p:extLst>
      <p:ext uri="{BB962C8B-B14F-4D97-AF65-F5344CB8AC3E}">
        <p14:creationId xmlns="" xmlns:p14="http://schemas.microsoft.com/office/powerpoint/2010/main" val="30338555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C9533DF-C2F4-4A49-95D9-00AEF7A178F2}"/>
              </a:ext>
            </a:extLst>
          </p:cNvPr>
          <p:cNvSpPr>
            <a:spLocks noGrp="1"/>
          </p:cNvSpPr>
          <p:nvPr>
            <p:ph type="title"/>
          </p:nvPr>
        </p:nvSpPr>
        <p:spPr>
          <a:xfrm>
            <a:off x="838200" y="132736"/>
            <a:ext cx="10515600" cy="294967"/>
          </a:xfrm>
        </p:spPr>
        <p:txBody>
          <a:bodyPr>
            <a:normAutofit fontScale="90000"/>
          </a:bodyPr>
          <a:lstStyle/>
          <a:p>
            <a:pPr algn="r"/>
            <a:r>
              <a:rPr lang="es-ES" sz="3200" b="1" dirty="0">
                <a:solidFill>
                  <a:srgbClr val="FF0000"/>
                </a:solidFill>
                <a:latin typeface="Arial" panose="020B0604020202020204" pitchFamily="34" charset="0"/>
                <a:cs typeface="Arial" panose="020B0604020202020204" pitchFamily="34" charset="0"/>
              </a:rPr>
              <a:t>Ecuación de London</a:t>
            </a:r>
            <a:endParaRPr lang="es-ES" sz="32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7D7DDB7A-9959-4E4E-9304-F975F15F29AD}"/>
                  </a:ext>
                </a:extLst>
              </p:cNvPr>
              <p:cNvSpPr>
                <a:spLocks noGrp="1"/>
              </p:cNvSpPr>
              <p:nvPr>
                <p:ph idx="1"/>
              </p:nvPr>
            </p:nvSpPr>
            <p:spPr>
              <a:xfrm>
                <a:off x="132735" y="427703"/>
                <a:ext cx="12010103" cy="6297561"/>
              </a:xfrm>
            </p:spPr>
            <p:txBody>
              <a:bodyPr>
                <a:normAutofit fontScale="62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Luego la ecuación de P. Dude  </a:t>
                </a:r>
                <a14:m>
                  <m:oMath xmlns:m="http://schemas.openxmlformats.org/officeDocument/2006/math">
                    <m:r>
                      <a:rPr lang="es-ES" i="1">
                        <a:latin typeface="Cambria Math" panose="02040503050406030204" pitchFamily="18" charset="0"/>
                        <a:cs typeface="Arial" panose="020B0604020202020204" pitchFamily="34" charset="0"/>
                      </a:rPr>
                      <m:t>𝑚</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𝑣</m:t>
                            </m:r>
                          </m:e>
                        </m:acc>
                      </m:num>
                      <m:den>
                        <m:r>
                          <a:rPr lang="es-ES" i="1">
                            <a:latin typeface="Cambria Math" panose="02040503050406030204" pitchFamily="18" charset="0"/>
                            <a:cs typeface="Arial" panose="020B0604020202020204" pitchFamily="34" charset="0"/>
                          </a:rPr>
                          <m:t>𝑑𝑡</m:t>
                        </m:r>
                      </m:den>
                    </m:f>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𝑒</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𝑣</m:t>
                            </m:r>
                          </m:e>
                        </m:acc>
                      </m:num>
                      <m:den>
                        <m:r>
                          <a:rPr lang="es-ES" i="1">
                            <a:latin typeface="Cambria Math" panose="02040503050406030204" pitchFamily="18" charset="0"/>
                            <a:ea typeface="Cambria Math" panose="02040503050406030204" pitchFamily="18" charset="0"/>
                            <a:cs typeface="Arial" panose="020B0604020202020204" pitchFamily="34" charset="0"/>
                          </a:rPr>
                          <m:t>𝜏</m:t>
                        </m:r>
                      </m:den>
                    </m:f>
                  </m:oMath>
                </a14:m>
                <a:r>
                  <a:rPr lang="es-ES" dirty="0">
                    <a:latin typeface="Arial" panose="020B0604020202020204" pitchFamily="34" charset="0"/>
                    <a:cs typeface="Arial" panose="020B0604020202020204" pitchFamily="34" charset="0"/>
                  </a:rPr>
                  <a:t>  queda trabajando solo con los electrones superfluidos</a:t>
                </a:r>
              </a:p>
              <a:p>
                <a:pPr marL="0" indent="0" algn="ctr">
                  <a:lnSpc>
                    <a:spcPct val="120000"/>
                  </a:lnSpc>
                  <a:buNone/>
                </a:pP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num>
                      <m:den>
                        <m:r>
                          <a:rPr lang="es-ES" i="1">
                            <a:latin typeface="Cambria Math" panose="02040503050406030204" pitchFamily="18" charset="0"/>
                            <a:cs typeface="Arial" panose="020B0604020202020204" pitchFamily="34" charset="0"/>
                          </a:rPr>
                          <m:t>𝑑𝑡</m:t>
                        </m:r>
                      </m:den>
                    </m:f>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𝑒</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num>
                      <m:den>
                        <m:r>
                          <a:rPr lang="es-ES" i="1">
                            <a:latin typeface="Cambria Math" panose="02040503050406030204" pitchFamily="18" charset="0"/>
                            <a:cs typeface="Arial" panose="020B0604020202020204" pitchFamily="34" charset="0"/>
                          </a:rPr>
                          <m:t>𝑚</m:t>
                        </m:r>
                      </m:den>
                    </m:f>
                  </m:oMath>
                </a14:m>
                <a:r>
                  <a:rPr lang="es-ES" dirty="0">
                    <a:latin typeface="Arial" panose="020B0604020202020204" pitchFamily="34" charset="0"/>
                    <a:cs typeface="Arial" panose="020B0604020202020204" pitchFamily="34" charset="0"/>
                  </a:rPr>
                  <a:t>    ¿Por qué queda de esta manera?</a:t>
                </a:r>
              </a:p>
              <a:p>
                <a:pPr marL="0" indent="0" algn="just">
                  <a:lnSpc>
                    <a:spcPct val="120000"/>
                  </a:lnSpc>
                  <a:buNone/>
                </a:pPr>
                <a:r>
                  <a:rPr lang="es-ES" dirty="0">
                    <a:latin typeface="Arial" panose="020B0604020202020204" pitchFamily="34" charset="0"/>
                    <a:cs typeface="Arial" panose="020B0604020202020204" pitchFamily="34" charset="0"/>
                  </a:rPr>
                  <a:t>Si reemplazamos la ley de Ohm por una supercorriente </a:t>
                </a:r>
                <a14:m>
                  <m:oMath xmlns:m="http://schemas.openxmlformats.org/officeDocument/2006/math">
                    <m:acc>
                      <m:accPr>
                        <m:chr m:val="⃗"/>
                        <m:ctrlPr>
                          <a:rPr lang="es-ES" i="1" smtClean="0">
                            <a:latin typeface="Cambria Math" panose="02040503050406030204" pitchFamily="18" charset="0"/>
                          </a:rPr>
                        </m:ctrlPr>
                      </m:accPr>
                      <m:e>
                        <m:sSub>
                          <m:sSubPr>
                            <m:ctrlPr>
                              <a:rPr lang="es-ES" i="1" smtClean="0">
                                <a:latin typeface="Cambria Math" panose="02040503050406030204" pitchFamily="18" charset="0"/>
                              </a:rPr>
                            </m:ctrlPr>
                          </m:sSubPr>
                          <m:e>
                            <m:r>
                              <a:rPr lang="es-ES" b="0" i="1" smtClean="0">
                                <a:latin typeface="Cambria Math" panose="02040503050406030204" pitchFamily="18" charset="0"/>
                              </a:rPr>
                              <m:t>𝑗</m:t>
                            </m:r>
                          </m:e>
                          <m:sub>
                            <m:r>
                              <a:rPr lang="es-ES" b="0" i="1" smtClean="0">
                                <a:latin typeface="Cambria Math" panose="02040503050406030204" pitchFamily="18" charset="0"/>
                              </a:rPr>
                              <m:t>𝑠</m:t>
                            </m:r>
                          </m:sub>
                        </m:sSub>
                      </m:e>
                    </m:acc>
                    <m:r>
                      <a:rPr lang="es-ES" b="0" i="1" smtClean="0">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𝑒</m:t>
                    </m:r>
                    <m:acc>
                      <m:accPr>
                        <m:chr m:val="⃗"/>
                        <m:ctrlPr>
                          <a:rPr lang="es-ES" b="0" i="1" smtClean="0">
                            <a:latin typeface="Cambria Math" panose="02040503050406030204" pitchFamily="18" charset="0"/>
                            <a:cs typeface="Arial" panose="020B0604020202020204" pitchFamily="34" charset="0"/>
                          </a:rPr>
                        </m:ctrlPr>
                      </m:accPr>
                      <m:e>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𝑣</m:t>
                            </m:r>
                          </m:e>
                          <m:sub>
                            <m:r>
                              <a:rPr lang="es-ES" b="0" i="1" smtClean="0">
                                <a:latin typeface="Cambria Math" panose="02040503050406030204" pitchFamily="18" charset="0"/>
                                <a:cs typeface="Arial" panose="020B0604020202020204" pitchFamily="34" charset="0"/>
                              </a:rPr>
                              <m:t>𝑠</m:t>
                            </m:r>
                          </m:sub>
                        </m:sSub>
                      </m:e>
                    </m:acc>
                  </m:oMath>
                </a14:m>
                <a:r>
                  <a:rPr lang="es-ES" dirty="0">
                    <a:latin typeface="Arial" panose="020B0604020202020204" pitchFamily="34" charset="0"/>
                    <a:cs typeface="Arial" panose="020B0604020202020204" pitchFamily="34" charset="0"/>
                  </a:rPr>
                  <a:t> nos queda</a:t>
                </a:r>
              </a:p>
              <a:p>
                <a:pPr marL="0" indent="0" algn="ctr">
                  <a:lnSpc>
                    <a:spcPct val="120000"/>
                  </a:lnSpc>
                  <a:buNone/>
                </a:pPr>
                <a14:m>
                  <m:oMath xmlns:m="http://schemas.openxmlformats.org/officeDocument/2006/math">
                    <m:f>
                      <m:fPr>
                        <m:ctrlPr>
                          <a:rPr lang="es-ES" i="1" smtClean="0">
                            <a:latin typeface="Cambria Math" panose="02040503050406030204" pitchFamily="18" charset="0"/>
                          </a:rPr>
                        </m:ctrlPr>
                      </m:fPr>
                      <m:num>
                        <m:r>
                          <a:rPr lang="es-ES" i="1" smtClean="0">
                            <a:latin typeface="Cambria Math" panose="02040503050406030204" pitchFamily="18" charset="0"/>
                          </a:rPr>
                          <m:t>𝜕</m:t>
                        </m:r>
                        <m:acc>
                          <m:accPr>
                            <m:chr m:val="⃗"/>
                            <m:ctrlPr>
                              <a:rPr lang="es-ES" i="1" smtClean="0">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smtClean="0">
                            <a:latin typeface="Cambria Math" panose="02040503050406030204" pitchFamily="18" charset="0"/>
                          </a:rPr>
                          <m:t>𝜕</m:t>
                        </m:r>
                        <m:r>
                          <a:rPr lang="es-ES" b="0" i="1" smtClean="0">
                            <a:latin typeface="Cambria Math" panose="02040503050406030204" pitchFamily="18" charset="0"/>
                          </a:rPr>
                          <m:t>𝑡</m:t>
                        </m:r>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𝑒</m:t>
                            </m:r>
                          </m:e>
                          <m:sup>
                            <m:r>
                              <a:rPr lang="es-ES" b="0" i="1" smtClean="0">
                                <a:latin typeface="Cambria Math" panose="02040503050406030204" pitchFamily="18" charset="0"/>
                                <a:cs typeface="Arial" panose="020B0604020202020204" pitchFamily="34" charset="0"/>
                              </a:rPr>
                              <m:t>2</m:t>
                            </m:r>
                          </m:sup>
                        </m:sSup>
                      </m:num>
                      <m:den>
                        <m:r>
                          <a:rPr lang="es-ES" b="0" i="1" smtClean="0">
                            <a:latin typeface="Cambria Math" panose="02040503050406030204" pitchFamily="18" charset="0"/>
                          </a:rPr>
                          <m:t>𝑚</m:t>
                        </m:r>
                      </m:den>
                    </m:f>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oMath>
                </a14:m>
                <a:r>
                  <a:rPr lang="es-ES" dirty="0">
                    <a:latin typeface="Arial" panose="020B0604020202020204" pitchFamily="34" charset="0"/>
                    <a:cs typeface="Arial" panose="020B0604020202020204" pitchFamily="34" charset="0"/>
                  </a:rPr>
                  <a:t>    o bien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f>
                      <m:fPr>
                        <m:ctrlPr>
                          <a:rPr lang="es-ES" i="1">
                            <a:latin typeface="Cambria Math" panose="02040503050406030204" pitchFamily="18" charset="0"/>
                          </a:rPr>
                        </m:ctrlPr>
                      </m:fPr>
                      <m:num>
                        <m:r>
                          <a:rPr lang="es-ES" i="1">
                            <a:latin typeface="Cambria Math" panose="02040503050406030204" pitchFamily="18"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a:latin typeface="Cambria Math" panose="02040503050406030204" pitchFamily="18" charset="0"/>
                          </a:rPr>
                          <m:t>𝜕</m:t>
                        </m:r>
                        <m:r>
                          <a:rPr lang="es-ES" i="1">
                            <a:latin typeface="Cambria Math" panose="02040503050406030204" pitchFamily="18" charset="0"/>
                          </a:rPr>
                          <m:t>𝑡</m:t>
                        </m:r>
                      </m:den>
                    </m:f>
                  </m:oMath>
                </a14:m>
                <a:r>
                  <a:rPr lang="es-ES" dirty="0">
                    <a:latin typeface="Arial" panose="020B0604020202020204" pitchFamily="34" charset="0"/>
                    <a:cs typeface="Arial" panose="020B0604020202020204" pitchFamily="34" charset="0"/>
                  </a:rPr>
                  <a:t>   llamada, esta ultima, </a:t>
                </a:r>
                <a:r>
                  <a:rPr lang="es-ES" b="1" dirty="0">
                    <a:latin typeface="Arial" panose="020B0604020202020204" pitchFamily="34" charset="0"/>
                    <a:cs typeface="Arial" panose="020B0604020202020204" pitchFamily="34" charset="0"/>
                  </a:rPr>
                  <a:t>1° ecuación de London</a:t>
                </a:r>
                <a:r>
                  <a:rPr lang="es-ES" dirty="0">
                    <a:latin typeface="Arial" panose="020B0604020202020204" pitchFamily="34" charset="0"/>
                    <a:cs typeface="Arial" panose="020B0604020202020204" pitchFamily="34" charset="0"/>
                  </a:rPr>
                  <a:t>.</a:t>
                </a:r>
              </a:p>
              <a:p>
                <a:pPr marL="0" indent="0" algn="just">
                  <a:lnSpc>
                    <a:spcPct val="120000"/>
                  </a:lnSpc>
                  <a:buNone/>
                </a:pPr>
                <a:r>
                  <a:rPr lang="es-ES" dirty="0">
                    <a:latin typeface="Arial" panose="020B0604020202020204" pitchFamily="34" charset="0"/>
                    <a:cs typeface="Arial" panose="020B0604020202020204" pitchFamily="34" charset="0"/>
                  </a:rPr>
                  <a:t>Atención remplace una derivada total por otra parcial, ¿que se supuso? (ver ejercicio </a:t>
                </a:r>
                <a:r>
                  <a:rPr lang="es-ES" dirty="0" err="1">
                    <a:latin typeface="Arial" panose="020B0604020202020204" pitchFamily="34" charset="0"/>
                    <a:cs typeface="Arial" panose="020B0604020202020204" pitchFamily="34" charset="0"/>
                  </a:rPr>
                  <a:t>N°</a:t>
                </a:r>
                <a:r>
                  <a:rPr lang="es-ES" dirty="0">
                    <a:latin typeface="Arial" panose="020B0604020202020204" pitchFamily="34" charset="0"/>
                    <a:cs typeface="Arial" panose="020B0604020202020204" pitchFamily="34" charset="0"/>
                  </a:rPr>
                  <a:t>..). </a:t>
                </a:r>
              </a:p>
              <a:p>
                <a:pPr marL="0" indent="0" algn="just">
                  <a:lnSpc>
                    <a:spcPct val="120000"/>
                  </a:lnSpc>
                  <a:buNone/>
                </a:pPr>
                <a:r>
                  <a:rPr lang="es-ES" dirty="0">
                    <a:latin typeface="Arial" panose="020B0604020202020204" pitchFamily="34" charset="0"/>
                    <a:cs typeface="Arial" panose="020B0604020202020204" pitchFamily="34" charset="0"/>
                  </a:rPr>
                  <a:t>Tomando rotor en ambos lados de la ecuación</a:t>
                </a: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r>
                        <a:rPr lang="es-ES"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𝐸</m:t>
                          </m:r>
                        </m:e>
                      </m:acc>
                      <m:r>
                        <a:rPr lang="es-ES" b="0" i="1" smtClean="0">
                          <a:latin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rPr>
                          </m:ctrlPr>
                        </m:fPr>
                        <m:num>
                          <m:r>
                            <a:rPr lang="es-ES" i="1">
                              <a:latin typeface="Cambria Math" panose="02040503050406030204" pitchFamily="18"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a:latin typeface="Cambria Math" panose="02040503050406030204" pitchFamily="18" charset="0"/>
                            </a:rPr>
                            <m:t>𝜕</m:t>
                          </m:r>
                          <m:r>
                            <a:rPr lang="es-ES" i="1">
                              <a:latin typeface="Cambria Math" panose="02040503050406030204" pitchFamily="18" charset="0"/>
                            </a:rPr>
                            <m:t>𝑡</m:t>
                          </m:r>
                        </m:den>
                      </m:f>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m:t>
                          </m:r>
                          <m:acc>
                            <m:accPr>
                              <m: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𝐵</m:t>
                              </m:r>
                            </m:e>
                          </m:acc>
                        </m:num>
                        <m:den>
                          <m:r>
                            <a:rPr lang="es-ES" b="0" i="1" smtClean="0">
                              <a:latin typeface="Cambria Math" panose="02040503050406030204" pitchFamily="18" charset="0"/>
                            </a:rPr>
                            <m:t>𝜕</m:t>
                          </m:r>
                          <m:r>
                            <a:rPr lang="es-ES" b="0" i="1" smtClean="0">
                              <a:latin typeface="Cambria Math" panose="02040503050406030204" pitchFamily="18" charset="0"/>
                            </a:rPr>
                            <m:t>𝑡</m:t>
                          </m:r>
                        </m:den>
                      </m:f>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De acuerdo con la ecuación de Maxwell, luego se puede escribir </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f>
                      <m:fPr>
                        <m:ctrlPr>
                          <a:rPr lang="es-ES" i="1" smtClean="0">
                            <a:latin typeface="Cambria Math" panose="02040503050406030204" pitchFamily="18" charset="0"/>
                            <a:cs typeface="Arial" panose="020B0604020202020204" pitchFamily="34" charset="0"/>
                          </a:rPr>
                        </m:ctrlPr>
                      </m:fPr>
                      <m:num>
                        <m:r>
                          <a:rPr lang="es-ES" i="1" smtClean="0">
                            <a:latin typeface="Cambria Math" panose="02040503050406030204" pitchFamily="18" charset="0"/>
                            <a:ea typeface="Cambria Math" panose="02040503050406030204" pitchFamily="18" charset="0"/>
                            <a:cs typeface="Arial" panose="020B0604020202020204" pitchFamily="34" charset="0"/>
                          </a:rPr>
                          <m:t>𝜕</m:t>
                        </m:r>
                      </m:num>
                      <m:den>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𝑡</m:t>
                        </m:r>
                      </m:den>
                    </m:f>
                    <m:d>
                      <m:dPr>
                        <m:ctrlPr>
                          <a:rPr lang="es-ES" i="1" smtClean="0">
                            <a:latin typeface="Cambria Math" panose="02040503050406030204" pitchFamily="18" charset="0"/>
                            <a:cs typeface="Arial" panose="020B0604020202020204" pitchFamily="34" charset="0"/>
                          </a:rPr>
                        </m:ctrlPr>
                      </m:dPr>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b="0" i="1" smtClean="0">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d>
                    <m:r>
                      <a:rPr lang="es-ES" b="0" i="1" smtClean="0">
                        <a:latin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luego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𝑐𝑜𝑛𝑠𝑡</m:t>
                    </m:r>
                    <m:r>
                      <a:rPr lang="es-ES" b="0" i="1" smtClean="0">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2° ecuación de London</a:t>
                </a:r>
              </a:p>
              <a:p>
                <a:pPr marL="0" indent="0" algn="just">
                  <a:lnSpc>
                    <a:spcPct val="120000"/>
                  </a:lnSpc>
                  <a:buNone/>
                </a:pPr>
                <a:r>
                  <a:rPr lang="es-ES" dirty="0">
                    <a:latin typeface="Arial" panose="020B0604020202020204" pitchFamily="34" charset="0"/>
                    <a:cs typeface="Arial" panose="020B0604020202020204" pitchFamily="34" charset="0"/>
                  </a:rPr>
                  <a:t>Como el campo magnético y la corriente son nulos en el interior del superconductor la constante vale cero, por tanto</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0"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7D7DDB7A-9959-4E4E-9304-F975F15F29AD}"/>
                  </a:ext>
                </a:extLst>
              </p:cNvPr>
              <p:cNvSpPr>
                <a:spLocks noGrp="1" noRot="1" noChangeAspect="1" noMove="1" noResize="1" noEditPoints="1" noAdjustHandles="1" noChangeArrowheads="1" noChangeShapeType="1" noTextEdit="1"/>
              </p:cNvSpPr>
              <p:nvPr>
                <p:ph idx="1"/>
              </p:nvPr>
            </p:nvSpPr>
            <p:spPr>
              <a:xfrm>
                <a:off x="132735" y="427703"/>
                <a:ext cx="12010103" cy="6297561"/>
              </a:xfrm>
              <a:blipFill>
                <a:blip r:embed="rId2" cstate="print"/>
                <a:stretch>
                  <a:fillRect l="-457" r="-51"/>
                </a:stretch>
              </a:blipFill>
            </p:spPr>
            <p:txBody>
              <a:bodyPr/>
              <a:lstStyle/>
              <a:p>
                <a:r>
                  <a:rPr lang="es-ES">
                    <a:noFill/>
                  </a:rPr>
                  <a:t> </a:t>
                </a:r>
              </a:p>
            </p:txBody>
          </p:sp>
        </mc:Fallback>
      </mc:AlternateContent>
      <p:sp>
        <p:nvSpPr>
          <p:cNvPr id="5" name="AutoShape 2" descr="{\displaystyle \rightarrow \nabla \times {\vec {J}}={\frac {1}{\mu _{0}}}\nabla \times \nabla \times {\vec {B}}}">
            <a:extLst>
              <a:ext uri="{FF2B5EF4-FFF2-40B4-BE49-F238E27FC236}">
                <a16:creationId xmlns="" xmlns:a16="http://schemas.microsoft.com/office/drawing/2014/main" id="{AE176FBC-1098-4B7C-84D6-9C88A39B3B38}"/>
              </a:ext>
            </a:extLst>
          </p:cNvPr>
          <p:cNvSpPr>
            <a:spLocks noChangeAspect="1" noChangeArrowheads="1"/>
          </p:cNvSpPr>
          <p:nvPr/>
        </p:nvSpPr>
        <p:spPr bwMode="auto">
          <a:xfrm>
            <a:off x="6096000" y="3102232"/>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 xmlns:p14="http://schemas.microsoft.com/office/powerpoint/2010/main" val="3499558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4DBF248-73C0-4853-ABEB-898A864DD0EA}"/>
              </a:ext>
            </a:extLst>
          </p:cNvPr>
          <p:cNvSpPr>
            <a:spLocks noGrp="1"/>
          </p:cNvSpPr>
          <p:nvPr>
            <p:ph type="title"/>
          </p:nvPr>
        </p:nvSpPr>
        <p:spPr>
          <a:xfrm>
            <a:off x="838200" y="365125"/>
            <a:ext cx="10515600" cy="490281"/>
          </a:xfrm>
        </p:spPr>
        <p:txBody>
          <a:bodyPr>
            <a:noAutofit/>
          </a:bodyPr>
          <a:lstStyle/>
          <a:p>
            <a:r>
              <a:rPr lang="es-ES" sz="3600" b="1" dirty="0">
                <a:solidFill>
                  <a:srgbClr val="FF0000"/>
                </a:solidFill>
                <a:latin typeface="Arial" panose="020B0604020202020204" pitchFamily="34" charset="0"/>
                <a:cs typeface="Arial" panose="020B0604020202020204" pitchFamily="34" charset="0"/>
              </a:rPr>
              <a:t>Ecuación de London</a:t>
            </a:r>
            <a:endParaRPr lang="es-ES" sz="36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C453F3E9-0C07-4503-BA31-07A29D1CF389}"/>
                  </a:ext>
                </a:extLst>
              </p:cNvPr>
              <p:cNvSpPr>
                <a:spLocks noGrp="1"/>
              </p:cNvSpPr>
              <p:nvPr>
                <p:ph idx="1"/>
              </p:nvPr>
            </p:nvSpPr>
            <p:spPr>
              <a:xfrm>
                <a:off x="838200" y="855406"/>
                <a:ext cx="10515600" cy="5869859"/>
              </a:xfrm>
            </p:spPr>
            <p:txBody>
              <a:bodyPr>
                <a:normAutofit fontScale="8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Tratemos de llegar a una ecuación diferencial en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a14:m>
                <a:r>
                  <a:rPr lang="es-ES" dirty="0">
                    <a:latin typeface="Arial" panose="020B0604020202020204" pitchFamily="34" charset="0"/>
                    <a:cs typeface="Arial" panose="020B0604020202020204" pitchFamily="34" charset="0"/>
                  </a:rPr>
                  <a:t>, para ello recurrimos nuevamente a maxwell, en este caso a la siguiente  expresión </a:t>
                </a:r>
              </a:p>
              <a:p>
                <a:pPr marL="0" indent="0" algn="ctr">
                  <a:lnSpc>
                    <a:spcPct val="120000"/>
                  </a:lnSpc>
                  <a:buNone/>
                </a:pPr>
                <a:r>
                  <a:rPr lang="es-ES" dirty="0">
                    <a:latin typeface="Arial" panose="020B0604020202020204" pitchFamily="34" charset="0"/>
                    <a:cs typeface="Arial" panose="020B0604020202020204" pitchFamily="34" charset="0"/>
                  </a:rPr>
                  <a:t>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oMath>
                </a14:m>
                <a:r>
                  <a:rPr lang="es-ES" dirty="0">
                    <a:latin typeface="Arial" panose="020B0604020202020204" pitchFamily="34" charset="0"/>
                    <a:cs typeface="Arial" panose="020B0604020202020204" pitchFamily="34" charset="0"/>
                  </a:rPr>
                  <a:t>  y tomando rotor en ambos miembros </a:t>
                </a:r>
              </a:p>
              <a:p>
                <a:pPr marL="0" indent="0" algn="ctr">
                  <a:lnSpc>
                    <a:spcPct val="120000"/>
                  </a:lnSpc>
                  <a:buNone/>
                </a:pP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oMath>
                </a14:m>
                <a:r>
                  <a:rPr lang="es-ES" dirty="0">
                    <a:latin typeface="Arial" panose="020B0604020202020204" pitchFamily="34" charset="0"/>
                    <a:cs typeface="Arial" panose="020B0604020202020204" pitchFamily="34" charset="0"/>
                  </a:rPr>
                  <a:t>     como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d>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d>
                      <m:dPr>
                        <m:ctrlPr>
                          <a:rPr lang="es-ES"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d>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a14:m>
                <a:r>
                  <a:rPr lang="es-ES" dirty="0">
                    <a:latin typeface="Arial" panose="020B0604020202020204" pitchFamily="34" charset="0"/>
                    <a:cs typeface="Arial" panose="020B0604020202020204" pitchFamily="34" charset="0"/>
                  </a:rPr>
                  <a:t>    y como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a14:m>
                <a:r>
                  <a:rPr lang="es-ES" dirty="0">
                    <a:latin typeface="Arial" panose="020B0604020202020204" pitchFamily="34" charset="0"/>
                    <a:cs typeface="Arial" panose="020B0604020202020204" pitchFamily="34" charset="0"/>
                  </a:rPr>
                  <a:t>=0   queda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d>
                      <m:dPr>
                        <m:ctrlPr>
                          <a:rPr lang="es-ES" i="1">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d>
                    <m:r>
                      <a:rPr lang="es-ES" i="1">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oMath>
                </a14:m>
                <a:r>
                  <a:rPr lang="es-ES" dirty="0">
                    <a:latin typeface="Arial" panose="020B0604020202020204" pitchFamily="34" charset="0"/>
                    <a:cs typeface="Arial" panose="020B0604020202020204" pitchFamily="34" charset="0"/>
                  </a:rPr>
                  <a:t>    luego</a:t>
                </a:r>
              </a:p>
              <a:p>
                <a:pPr marL="0" indent="0" algn="ctr">
                  <a:lnSpc>
                    <a:spcPct val="120000"/>
                  </a:lnSpc>
                  <a:buNone/>
                </a:pPr>
                <a14:m>
                  <m:oMathPara xmlns:m="http://schemas.openxmlformats.org/officeDocument/2006/math">
                    <m:oMathParaPr>
                      <m:jc m:val="centerGroup"/>
                    </m:oMathParaPr>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 ×</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den>
                      </m:f>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m:oMathPara>
                </a14:m>
                <a:endParaRPr lang="es-ES" i="1"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reemplazando  en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ecuación Beaner, explica las condiciones del campo para exista el efecto Meissner:</a:t>
                </a:r>
              </a:p>
              <a:p>
                <a:pPr algn="just">
                  <a:lnSpc>
                    <a:spcPct val="120000"/>
                  </a:lnSpc>
                </a:pPr>
                <a:r>
                  <a:rPr lang="es-ES" dirty="0">
                    <a:latin typeface="Arial" panose="020B0604020202020204" pitchFamily="34" charset="0"/>
                    <a:cs typeface="Arial" panose="020B0604020202020204" pitchFamily="34" charset="0"/>
                  </a:rPr>
                  <a:t> Campo magnético nulo en superconductor.</a:t>
                </a:r>
              </a:p>
              <a:p>
                <a:pPr algn="just">
                  <a:lnSpc>
                    <a:spcPct val="120000"/>
                  </a:lnSpc>
                </a:pPr>
                <a:r>
                  <a:rPr lang="es-ES" dirty="0">
                    <a:latin typeface="Arial" panose="020B0604020202020204" pitchFamily="34" charset="0"/>
                    <a:cs typeface="Arial" panose="020B0604020202020204" pitchFamily="34" charset="0"/>
                  </a:rPr>
                  <a:t>La corriente eléctrica limitada a una capa superficial de espesor </a:t>
                </a:r>
                <a14:m>
                  <m:oMath xmlns:m="http://schemas.openxmlformats.org/officeDocument/2006/math">
                    <m:r>
                      <a:rPr lang="es-ES" i="1" smtClean="0">
                        <a:latin typeface="Cambria Math" panose="02040503050406030204" pitchFamily="18" charset="0"/>
                        <a:ea typeface="Cambria Math" panose="02040503050406030204" pitchFamily="18" charset="0"/>
                      </a:rPr>
                      <m:t>𝜆</m:t>
                    </m:r>
                  </m:oMath>
                </a14:m>
                <a:r>
                  <a:rPr lang="es-ES" dirty="0">
                    <a:latin typeface="Arial" panose="020B0604020202020204" pitchFamily="34" charset="0"/>
                    <a:cs typeface="Arial" panose="020B0604020202020204" pitchFamily="34" charset="0"/>
                  </a:rPr>
                  <a:t>, en otro lado del conductor es cero. Como demostraremos seguidamente </a:t>
                </a:r>
              </a:p>
              <a:p>
                <a:pPr algn="just">
                  <a:lnSpc>
                    <a:spcPct val="120000"/>
                  </a:lnSpc>
                </a:pPr>
                <a:endParaRPr lang="es-ES" dirty="0">
                  <a:latin typeface="Arial" panose="020B0604020202020204" pitchFamily="34" charset="0"/>
                  <a:cs typeface="Arial" panose="020B0604020202020204" pitchFamily="34" charset="0"/>
                </a:endParaRP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C453F3E9-0C07-4503-BA31-07A29D1CF389}"/>
                  </a:ext>
                </a:extLst>
              </p:cNvPr>
              <p:cNvSpPr>
                <a:spLocks noGrp="1" noRot="1" noChangeAspect="1" noMove="1" noResize="1" noEditPoints="1" noAdjustHandles="1" noChangeArrowheads="1" noChangeShapeType="1" noTextEdit="1"/>
              </p:cNvSpPr>
              <p:nvPr>
                <p:ph idx="1"/>
              </p:nvPr>
            </p:nvSpPr>
            <p:spPr>
              <a:xfrm>
                <a:off x="838200" y="855406"/>
                <a:ext cx="10515600" cy="5869859"/>
              </a:xfrm>
              <a:blipFill>
                <a:blip r:embed="rId2" cstate="print"/>
                <a:stretch>
                  <a:fillRect l="-928" r="-1739"/>
                </a:stretch>
              </a:blipFill>
            </p:spPr>
            <p:txBody>
              <a:bodyPr/>
              <a:lstStyle/>
              <a:p>
                <a:r>
                  <a:rPr lang="es-ES">
                    <a:noFill/>
                  </a:rPr>
                  <a:t> </a:t>
                </a:r>
              </a:p>
            </p:txBody>
          </p:sp>
        </mc:Fallback>
      </mc:AlternateContent>
      <p:sp>
        <p:nvSpPr>
          <p:cNvPr id="5" name="AutoShape 2" descr="{\displaystyle \lambda _{L}}">
            <a:extLst>
              <a:ext uri="{FF2B5EF4-FFF2-40B4-BE49-F238E27FC236}">
                <a16:creationId xmlns="" xmlns:a16="http://schemas.microsoft.com/office/drawing/2014/main" id="{0AE18EAF-3C94-4E8A-B052-9BD047126414}"/>
              </a:ext>
            </a:extLst>
          </p:cNvPr>
          <p:cNvSpPr>
            <a:spLocks noChangeAspect="1" noChangeArrowheads="1"/>
          </p:cNvSpPr>
          <p:nvPr/>
        </p:nvSpPr>
        <p:spPr bwMode="auto">
          <a:xfrm>
            <a:off x="10098088" y="-4445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 xmlns:p14="http://schemas.microsoft.com/office/powerpoint/2010/main" val="112119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49B1066-B821-4AB5-A940-ACACC241C821}"/>
              </a:ext>
            </a:extLst>
          </p:cNvPr>
          <p:cNvSpPr>
            <a:spLocks noGrp="1"/>
          </p:cNvSpPr>
          <p:nvPr>
            <p:ph type="title"/>
          </p:nvPr>
        </p:nvSpPr>
        <p:spPr>
          <a:xfrm>
            <a:off x="838200" y="190756"/>
            <a:ext cx="10515600" cy="490281"/>
          </a:xfrm>
        </p:spPr>
        <p:txBody>
          <a:bodyPr>
            <a:normAutofit fontScale="90000"/>
          </a:bodyPr>
          <a:lstStyle/>
          <a:p>
            <a:r>
              <a:rPr lang="es-ES" b="1" dirty="0">
                <a:solidFill>
                  <a:srgbClr val="FF0000"/>
                </a:solidFill>
              </a:rPr>
              <a:t>Profundidad de penetración del campo y corriente</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3BC5F8AA-536E-4AB7-9910-8F39A18A00B7}"/>
                  </a:ext>
                </a:extLst>
              </p:cNvPr>
              <p:cNvSpPr>
                <a:spLocks noGrp="1"/>
              </p:cNvSpPr>
              <p:nvPr>
                <p:ph idx="1"/>
              </p:nvPr>
            </p:nvSpPr>
            <p:spPr>
              <a:xfrm>
                <a:off x="162233" y="681036"/>
                <a:ext cx="11842954" cy="5986207"/>
              </a:xfrm>
            </p:spPr>
            <p:txBody>
              <a:bodyPr>
                <a:normAutofit fontScale="77500" lnSpcReduction="20000"/>
              </a:bodyPr>
              <a:lstStyle/>
              <a:p>
                <a:pPr marL="0" indent="0" algn="just">
                  <a:lnSpc>
                    <a:spcPct val="120000"/>
                  </a:lnSpc>
                  <a:buNone/>
                </a:pPr>
                <a14:m>
                  <m:oMathPara xmlns:m="http://schemas.openxmlformats.org/officeDocument/2006/math">
                    <m:oMathParaPr>
                      <m:jc m:val="centerGroup"/>
                    </m:oMathParaPr>
                    <m:oMath xmlns:m="http://schemas.openxmlformats.org/officeDocument/2006/math">
                      <m:r>
                        <a:rPr lang="es-ES"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i="1">
                              <a:latin typeface="Cambria Math" panose="02040503050406030204" pitchFamily="18" charset="0"/>
                              <a:ea typeface="Cambria Math" panose="02040503050406030204" pitchFamily="18" charset="0"/>
                            </a:rPr>
                            <m:t>𝜆</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sSup>
                        <m:sSupPr>
                          <m:ctrlPr>
                            <a:rPr lang="es-ES" i="1">
                              <a:latin typeface="Cambria Math" panose="02040503050406030204" pitchFamily="18" charset="0"/>
                              <a:ea typeface="Cambria Math" panose="02040503050406030204" pitchFamily="18" charset="0"/>
                              <a:cs typeface="Arial" panose="020B0604020202020204" pitchFamily="34" charset="0"/>
                            </a:rPr>
                          </m:ctrlPr>
                        </m:sSup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sup>
                          <m:r>
                            <a:rPr lang="es-ES"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0</m:t>
                      </m:r>
                    </m:oMath>
                  </m:oMathPara>
                </a14:m>
                <a:endParaRPr lang="es-ES" dirty="0">
                  <a:latin typeface="Arial" panose="020B0604020202020204" pitchFamily="34" charset="0"/>
                  <a:cs typeface="Arial" panose="020B0604020202020204" pitchFamily="34" charset="0"/>
                </a:endParaRPr>
              </a:p>
              <a:p>
                <a:pPr marL="0" lvl="0" indent="0" algn="just" eaLnBrk="0" fontAlgn="base" hangingPunct="0">
                  <a:lnSpc>
                    <a:spcPct val="120000"/>
                  </a:lnSpc>
                  <a:spcBef>
                    <a:spcPct val="0"/>
                  </a:spcBef>
                  <a:spcAft>
                    <a:spcPct val="0"/>
                  </a:spcAft>
                  <a:buNone/>
                </a:pPr>
                <a:r>
                  <a:rPr lang="es-ES" dirty="0">
                    <a:latin typeface="Arial" panose="020B0604020202020204" pitchFamily="34" charset="0"/>
                    <a:cs typeface="Arial" panose="020B0604020202020204" pitchFamily="34" charset="0"/>
                  </a:rPr>
                  <a:t>Llamando </a:t>
                </a:r>
                <a14:m>
                  <m:oMath xmlns:m="http://schemas.openxmlformats.org/officeDocument/2006/math">
                    <m:r>
                      <a:rPr lang="es-ES" i="1" smtClean="0">
                        <a:latin typeface="Cambria Math" panose="02040503050406030204" pitchFamily="18" charset="0"/>
                        <a:ea typeface="Cambria Math" panose="02040503050406030204" pitchFamily="18" charset="0"/>
                      </a:rPr>
                      <m:t>𝜆</m:t>
                    </m:r>
                    <m:r>
                      <a:rPr lang="es-ES" b="0" i="1" smtClean="0">
                        <a:latin typeface="Cambria Math" panose="02040503050406030204" pitchFamily="18" charset="0"/>
                        <a:ea typeface="Cambria Math" panose="02040503050406030204" pitchFamily="18" charset="0"/>
                      </a:rPr>
                      <m:t>=</m:t>
                    </m:r>
                    <m:rad>
                      <m:radPr>
                        <m:degHide m:val="on"/>
                        <m:ctrlPr>
                          <a:rPr lang="es-ES" b="0" i="1" smtClean="0">
                            <a:latin typeface="Cambria Math" panose="02040503050406030204" pitchFamily="18" charset="0"/>
                            <a:ea typeface="Cambria Math" panose="02040503050406030204" pitchFamily="18" charset="0"/>
                          </a:rPr>
                        </m:ctrlPr>
                      </m:radPr>
                      <m:deg/>
                      <m:e>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e>
                    </m:rad>
                  </m:oMath>
                </a14:m>
                <a:r>
                  <a:rPr lang="es-ES" dirty="0">
                    <a:latin typeface="Arial" panose="020B0604020202020204" pitchFamily="34" charset="0"/>
                    <a:cs typeface="Arial" panose="020B0604020202020204" pitchFamily="34" charset="0"/>
                  </a:rPr>
                  <a:t> . Resolviendo la ecuación diferencial se encuentra que el campo penetra una distancia </a:t>
                </a:r>
                <a14:m>
                  <m:oMath xmlns:m="http://schemas.openxmlformats.org/officeDocument/2006/math">
                    <m:r>
                      <a:rPr lang="es-ES" i="1">
                        <a:latin typeface="Cambria Math" panose="02040503050406030204" pitchFamily="18" charset="0"/>
                        <a:ea typeface="Cambria Math" panose="02040503050406030204" pitchFamily="18" charset="0"/>
                      </a:rPr>
                      <m:t>𝜆</m:t>
                    </m:r>
                  </m:oMath>
                </a14:m>
                <a:r>
                  <a:rPr lang="es-ES" dirty="0">
                    <a:latin typeface="Arial" panose="020B0604020202020204" pitchFamily="34" charset="0"/>
                    <a:cs typeface="Arial" panose="020B0604020202020204" pitchFamily="34" charset="0"/>
                  </a:rPr>
                  <a:t> y luego decae exponencialmente, este parámetro es llamado longitud de penetración. De la expresión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a:latin typeface="Cambria Math" panose="02040503050406030204" pitchFamily="18" charset="0"/>
                        <a:ea typeface="Cambria Math" panose="02040503050406030204" pitchFamily="18" charset="0"/>
                        <a:cs typeface="Arial" panose="020B0604020202020204" pitchFamily="34" charset="0"/>
                      </a:rPr>
                      <m:t>=0</m:t>
                    </m:r>
                  </m:oMath>
                </a14:m>
                <a:r>
                  <a:rPr lang="es-ES" dirty="0">
                    <a:latin typeface="Arial" panose="020B0604020202020204" pitchFamily="34" charset="0"/>
                    <a:cs typeface="Arial" panose="020B0604020202020204" pitchFamily="34" charset="0"/>
                  </a:rPr>
                  <a:t> obtenemos que la corriente de apantallamiento también se encuentra localizada en una distancia </a:t>
                </a:r>
                <a14:m>
                  <m:oMath xmlns:m="http://schemas.openxmlformats.org/officeDocument/2006/math">
                    <m:r>
                      <a:rPr lang="es-ES"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𝜆</m:t>
                    </m:r>
                    <m:r>
                      <a:rPr lang="es-ES" b="0" i="0" smtClean="0">
                        <a:latin typeface="Cambria Math" panose="02040503050406030204" pitchFamily="18" charset="0"/>
                        <a:ea typeface="Cambria Math" panose="02040503050406030204" pitchFamily="18" charset="0"/>
                      </a:rPr>
                      <m:t>. </m:t>
                    </m:r>
                  </m:oMath>
                </a14:m>
                <a:r>
                  <a:rPr lang="es-ES" dirty="0">
                    <a:latin typeface="Arial" panose="020B0604020202020204" pitchFamily="34" charset="0"/>
                    <a:cs typeface="Arial" panose="020B0604020202020204" pitchFamily="34" charset="0"/>
                  </a:rPr>
                  <a:t> Cuando aplicamos un campo a un superconductor la corriente que cancela a este campo penetra aproximadamente una distancia  </a:t>
                </a:r>
                <a14:m>
                  <m:oMath xmlns:m="http://schemas.openxmlformats.org/officeDocument/2006/math">
                    <m:r>
                      <a:rPr lang="es-ES" i="1">
                        <a:latin typeface="Cambria Math" panose="02040503050406030204" pitchFamily="18" charset="0"/>
                        <a:ea typeface="Cambria Math" panose="02040503050406030204" pitchFamily="18" charset="0"/>
                      </a:rPr>
                      <m:t>𝜆</m:t>
                    </m:r>
                  </m:oMath>
                </a14:m>
                <a:r>
                  <a:rPr lang="es-ES" dirty="0">
                    <a:latin typeface="Arial" panose="020B0604020202020204" pitchFamily="34" charset="0"/>
                    <a:cs typeface="Arial" panose="020B0604020202020204" pitchFamily="34" charset="0"/>
                  </a:rPr>
                  <a:t> en el conductor.  Esto explica que el campo en el interior del metal debe ser nulo, ya que es una de las hipótesis del desarrollo anterior, y que existe una corriente limitada a un espesor de la superficie del superconductor, cuyo espesor es del orden de </a:t>
                </a:r>
                <a14:m>
                  <m:oMath xmlns:m="http://schemas.openxmlformats.org/officeDocument/2006/math">
                    <m:sSup>
                      <m:sSupPr>
                        <m:ctrlPr>
                          <a:rPr lang="es-ES"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10</m:t>
                        </m:r>
                      </m:e>
                      <m:sup>
                        <m:r>
                          <a:rPr lang="es-ES" b="0" i="1" smtClean="0">
                            <a:latin typeface="Cambria Math" panose="02040503050406030204" pitchFamily="18" charset="0"/>
                            <a:cs typeface="Arial" panose="020B0604020202020204" pitchFamily="34" charset="0"/>
                          </a:rPr>
                          <m:t>−7</m:t>
                        </m:r>
                      </m:sup>
                    </m:sSup>
                    <m:r>
                      <a:rPr lang="es-ES" b="0" i="1" smtClean="0">
                        <a:latin typeface="Cambria Math" panose="02040503050406030204" pitchFamily="18" charset="0"/>
                        <a:cs typeface="Arial" panose="020B0604020202020204" pitchFamily="34" charset="0"/>
                      </a:rPr>
                      <m:t>𝑚</m:t>
                    </m:r>
                  </m:oMath>
                </a14:m>
                <a:r>
                  <a:rPr lang="es-ES" dirty="0">
                    <a:latin typeface="Arial" panose="020B0604020202020204" pitchFamily="34" charset="0"/>
                    <a:cs typeface="Arial" panose="020B0604020202020204" pitchFamily="34" charset="0"/>
                  </a:rPr>
                  <a:t> dependiendo del superconductor. Posteriormente se encuentra que estos resultados no son del todo correctos. Una de las hipótesis que no es correcta es la suposición de que los electrones individuales son los responsable de la conducción eléctrica,</a:t>
                </a:r>
                <a:r>
                  <a:rPr lang="es-ES" altLang="es-ES" dirty="0">
                    <a:solidFill>
                      <a:srgbClr val="222222"/>
                    </a:solidFill>
                    <a:latin typeface="Arial" panose="020B0604020202020204" pitchFamily="34" charset="0"/>
                    <a:cs typeface="Arial" panose="020B0604020202020204" pitchFamily="34" charset="0"/>
                  </a:rPr>
                  <a:t> lo cual se vio que era erróneo varias décadas después. Sin embargo, a pesar de este error inicial, los resultados experimentales no se vieron muy afectados.</a:t>
                </a:r>
                <a:r>
                  <a:rPr lang="es-ES" dirty="0">
                    <a:latin typeface="Arial" panose="020B0604020202020204" pitchFamily="34" charset="0"/>
                    <a:cs typeface="Arial" panose="020B0604020202020204" pitchFamily="34" charset="0"/>
                  </a:rPr>
                  <a:t> Tratemos de aclarar esta situación </a:t>
                </a: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3BC5F8AA-536E-4AB7-9910-8F39A18A00B7}"/>
                  </a:ext>
                </a:extLst>
              </p:cNvPr>
              <p:cNvSpPr>
                <a:spLocks noGrp="1" noRot="1" noChangeAspect="1" noMove="1" noResize="1" noEditPoints="1" noAdjustHandles="1" noChangeArrowheads="1" noChangeShapeType="1" noTextEdit="1"/>
              </p:cNvSpPr>
              <p:nvPr>
                <p:ph idx="1"/>
              </p:nvPr>
            </p:nvSpPr>
            <p:spPr>
              <a:xfrm>
                <a:off x="162233" y="681036"/>
                <a:ext cx="11842954" cy="5986207"/>
              </a:xfrm>
              <a:blipFill>
                <a:blip r:embed="rId2" cstate="print"/>
                <a:stretch>
                  <a:fillRect l="-669" r="-721"/>
                </a:stretch>
              </a:blipFill>
            </p:spPr>
            <p:txBody>
              <a:bodyPr/>
              <a:lstStyle/>
              <a:p>
                <a:r>
                  <a:rPr lang="es-ES">
                    <a:noFill/>
                  </a:rPr>
                  <a:t> </a:t>
                </a:r>
              </a:p>
            </p:txBody>
          </p:sp>
        </mc:Fallback>
      </mc:AlternateContent>
    </p:spTree>
    <p:extLst>
      <p:ext uri="{BB962C8B-B14F-4D97-AF65-F5344CB8AC3E}">
        <p14:creationId xmlns="" xmlns:p14="http://schemas.microsoft.com/office/powerpoint/2010/main" val="2847608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AA1FC73-C4BE-4101-9698-663C07FB552B}"/>
              </a:ext>
            </a:extLst>
          </p:cNvPr>
          <p:cNvSpPr>
            <a:spLocks noGrp="1"/>
          </p:cNvSpPr>
          <p:nvPr>
            <p:ph type="title"/>
          </p:nvPr>
        </p:nvSpPr>
        <p:spPr>
          <a:xfrm>
            <a:off x="838200" y="152401"/>
            <a:ext cx="10515600" cy="528636"/>
          </a:xfrm>
        </p:spPr>
        <p:txBody>
          <a:bodyPr>
            <a:normAutofit fontScale="90000"/>
          </a:bodyPr>
          <a:lstStyle/>
          <a:p>
            <a:pPr algn="ctr"/>
            <a:r>
              <a:rPr lang="es-ES" b="1" dirty="0">
                <a:solidFill>
                  <a:srgbClr val="FF0000"/>
                </a:solidFill>
              </a:rPr>
              <a:t>Conductividad y aleaciones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97758C43-4129-474A-94DC-C8688DDBAEB1}"/>
                  </a:ext>
                </a:extLst>
              </p:cNvPr>
              <p:cNvSpPr>
                <a:spLocks noGrp="1"/>
              </p:cNvSpPr>
              <p:nvPr>
                <p:ph idx="1"/>
              </p:nvPr>
            </p:nvSpPr>
            <p:spPr>
              <a:xfrm>
                <a:off x="335280" y="868680"/>
                <a:ext cx="5862244" cy="5836919"/>
              </a:xfrm>
            </p:spPr>
            <p:txBody>
              <a:bodyPr>
                <a:normAutofit fontScale="77500" lnSpcReduction="20000"/>
              </a:bodyPr>
              <a:lstStyle/>
              <a:p>
                <a:pPr marL="0" indent="0" algn="just">
                  <a:lnSpc>
                    <a:spcPct val="100000"/>
                  </a:lnSpc>
                  <a:buNone/>
                </a:pPr>
                <a:r>
                  <a:rPr lang="es-ES" dirty="0">
                    <a:latin typeface="Arial" panose="020B0604020202020204" pitchFamily="34" charset="0"/>
                    <a:cs typeface="Arial" panose="020B0604020202020204" pitchFamily="34" charset="0"/>
                  </a:rPr>
                  <a:t>Los </a:t>
                </a:r>
                <a:r>
                  <a:rPr lang="es-ES" dirty="0" err="1">
                    <a:latin typeface="Arial" panose="020B0604020202020204" pitchFamily="34" charset="0"/>
                    <a:cs typeface="Arial" panose="020B0604020202020204" pitchFamily="34" charset="0"/>
                  </a:rPr>
                  <a:t>aleantes</a:t>
                </a:r>
                <a:r>
                  <a:rPr lang="es-ES" dirty="0">
                    <a:latin typeface="Arial" panose="020B0604020202020204" pitchFamily="34" charset="0"/>
                    <a:cs typeface="Arial" panose="020B0604020202020204" pitchFamily="34" charset="0"/>
                  </a:rPr>
                  <a:t> invariablemente aumentan la resistividad, este efecto es diferente en los semiconductores. En el esquema se observa como varia la resistividad del cobre con el agregado de una impureza en función de la temperatura. La dependencia de la  resistividad residual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𝑅</m:t>
                        </m:r>
                      </m:sub>
                    </m:sSub>
                  </m:oMath>
                </a14:m>
                <a:r>
                  <a:rPr lang="es-ES" dirty="0">
                    <a:latin typeface="Arial" panose="020B0604020202020204" pitchFamily="34" charset="0"/>
                    <a:cs typeface="Arial" panose="020B0604020202020204" pitchFamily="34" charset="0"/>
                  </a:rPr>
                  <a:t> en el caso de una sola impureza esta dada por</a:t>
                </a:r>
              </a:p>
              <a:p>
                <a:pPr marL="0" indent="0" algn="ctr">
                  <a:lnSpc>
                    <a:spcPct val="100000"/>
                  </a:lnSpc>
                  <a:buNone/>
                </a:pP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𝑅</m:t>
                        </m:r>
                      </m:sub>
                    </m:sSub>
                    <m:r>
                      <a:rPr lang="es-ES" b="0" i="0" smtClean="0">
                        <a:latin typeface="Cambria Math" panose="02040503050406030204" pitchFamily="18" charset="0"/>
                        <a:ea typeface="Cambria Math" panose="02040503050406030204" pitchFamily="18" charset="0"/>
                      </a:rPr>
                      <m:t>=</m:t>
                    </m:r>
                    <m:r>
                      <m:rPr>
                        <m:sty m:val="p"/>
                      </m:rPr>
                      <a:rPr lang="es-ES" b="0" i="0" smtClean="0">
                        <a:latin typeface="Cambria Math" panose="02040503050406030204" pitchFamily="18" charset="0"/>
                        <a:ea typeface="Cambria Math" panose="02040503050406030204" pitchFamily="18" charset="0"/>
                      </a:rPr>
                      <m:t>Ax</m:t>
                    </m:r>
                    <m:r>
                      <a:rPr lang="es-ES" b="0" i="0" smtClean="0">
                        <a:latin typeface="Cambria Math" panose="02040503050406030204" pitchFamily="18" charset="0"/>
                        <a:ea typeface="Cambria Math" panose="02040503050406030204" pitchFamily="18" charset="0"/>
                      </a:rPr>
                      <m:t>(1−</m:t>
                    </m:r>
                    <m:r>
                      <m:rPr>
                        <m:sty m:val="p"/>
                      </m:rPr>
                      <a:rPr lang="es-ES" b="0" i="0" smtClean="0">
                        <a:latin typeface="Cambria Math" panose="02040503050406030204" pitchFamily="18" charset="0"/>
                        <a:ea typeface="Cambria Math" panose="02040503050406030204" pitchFamily="18" charset="0"/>
                      </a:rPr>
                      <m:t>x</m:t>
                    </m:r>
                    <m:r>
                      <a:rPr lang="es-ES" b="0" i="0" smtClean="0">
                        <a:latin typeface="Cambria Math" panose="02040503050406030204" pitchFamily="18" charset="0"/>
                        <a:ea typeface="Cambria Math" panose="02040503050406030204" pitchFamily="18" charset="0"/>
                      </a:rPr>
                      <m:t>)</m:t>
                    </m:r>
                  </m:oMath>
                </a14:m>
                <a:r>
                  <a:rPr lang="es-ES" dirty="0">
                    <a:latin typeface="Arial" panose="020B0604020202020204" pitchFamily="34" charset="0"/>
                    <a:cs typeface="Arial" panose="020B0604020202020204" pitchFamily="34" charset="0"/>
                  </a:rPr>
                  <a:t> </a:t>
                </a:r>
                <a:r>
                  <a:rPr lang="es-ES" b="1" dirty="0">
                    <a:latin typeface="Arial" panose="020B0604020202020204" pitchFamily="34" charset="0"/>
                    <a:cs typeface="Arial" panose="020B0604020202020204" pitchFamily="34" charset="0"/>
                  </a:rPr>
                  <a:t>regla de </a:t>
                </a:r>
                <a:r>
                  <a:rPr lang="es-ES" b="1" dirty="0" err="1">
                    <a:latin typeface="Arial" panose="020B0604020202020204" pitchFamily="34" charset="0"/>
                    <a:cs typeface="Arial" panose="020B0604020202020204" pitchFamily="34" charset="0"/>
                  </a:rPr>
                  <a:t>Nordhein</a:t>
                </a:r>
                <a:endParaRPr lang="es-ES" b="1"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Donde </a:t>
                </a:r>
                <a14:m>
                  <m:oMath xmlns:m="http://schemas.openxmlformats.org/officeDocument/2006/math">
                    <m:r>
                      <m:rPr>
                        <m:sty m:val="p"/>
                      </m:rPr>
                      <a:rPr lang="es-ES">
                        <a:latin typeface="Cambria Math" panose="02040503050406030204" pitchFamily="18" charset="0"/>
                        <a:ea typeface="Cambria Math" panose="02040503050406030204" pitchFamily="18" charset="0"/>
                      </a:rPr>
                      <m:t>x</m:t>
                    </m:r>
                  </m:oMath>
                </a14:m>
                <a:r>
                  <a:rPr lang="es-ES" dirty="0">
                    <a:latin typeface="Arial" panose="020B0604020202020204" pitchFamily="34" charset="0"/>
                    <a:cs typeface="Arial" panose="020B0604020202020204" pitchFamily="34" charset="0"/>
                  </a:rPr>
                  <a:t> es la concentración y </a:t>
                </a:r>
                <a14:m>
                  <m:oMath xmlns:m="http://schemas.openxmlformats.org/officeDocument/2006/math">
                    <m:r>
                      <m:rPr>
                        <m:sty m:val="p"/>
                      </m:rPr>
                      <a:rPr lang="es-ES">
                        <a:latin typeface="Cambria Math" panose="02040503050406030204" pitchFamily="18" charset="0"/>
                        <a:ea typeface="Cambria Math" panose="02040503050406030204" pitchFamily="18" charset="0"/>
                      </a:rPr>
                      <m:t>A</m:t>
                    </m:r>
                  </m:oMath>
                </a14:m>
                <a:r>
                  <a:rPr lang="es-ES" dirty="0">
                    <a:latin typeface="Arial" panose="020B0604020202020204" pitchFamily="34" charset="0"/>
                    <a:cs typeface="Arial" panose="020B0604020202020204" pitchFamily="34" charset="0"/>
                  </a:rPr>
                  <a:t> es una constante que depende del solvente. Si </a:t>
                </a:r>
                <a14:m>
                  <m:oMath xmlns:m="http://schemas.openxmlformats.org/officeDocument/2006/math">
                    <m:r>
                      <m:rPr>
                        <m:sty m:val="p"/>
                      </m:rPr>
                      <a:rPr lang="es-ES">
                        <a:latin typeface="Cambria Math" panose="02040503050406030204" pitchFamily="18" charset="0"/>
                        <a:ea typeface="Cambria Math" panose="02040503050406030204" pitchFamily="18" charset="0"/>
                      </a:rPr>
                      <m:t>x</m:t>
                    </m:r>
                    <m:r>
                      <a:rPr lang="es-ES"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1</m:t>
                    </m:r>
                  </m:oMath>
                </a14:m>
                <a:r>
                  <a:rPr lang="es-ES" dirty="0">
                    <a:latin typeface="Arial" panose="020B0604020202020204" pitchFamily="34" charset="0"/>
                    <a:cs typeface="Arial" panose="020B0604020202020204" pitchFamily="34" charset="0"/>
                  </a:rPr>
                  <a:t>, solución diluida entonces</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𝑅</m:t>
                          </m:r>
                        </m:sub>
                      </m:sSub>
                      <m:r>
                        <a:rPr lang="es-ES" i="1" smtClean="0">
                          <a:latin typeface="Cambria Math" panose="02040503050406030204" pitchFamily="18" charset="0"/>
                          <a:ea typeface="Cambria Math" panose="02040503050406030204" pitchFamily="18" charset="0"/>
                        </a:rPr>
                        <m:t>≅</m:t>
                      </m:r>
                      <m:r>
                        <m:rPr>
                          <m:sty m:val="p"/>
                        </m:rPr>
                        <a:rPr lang="es-ES">
                          <a:latin typeface="Cambria Math" panose="02040503050406030204" pitchFamily="18" charset="0"/>
                          <a:ea typeface="Cambria Math" panose="02040503050406030204" pitchFamily="18" charset="0"/>
                        </a:rPr>
                        <m:t>Ax</m:t>
                      </m:r>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El aumento lineal de la resistividad depende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i="1">
                            <a:latin typeface="Cambria Math" panose="02040503050406030204" pitchFamily="18" charset="0"/>
                            <a:ea typeface="Cambria Math" panose="02040503050406030204" pitchFamily="18" charset="0"/>
                          </a:rPr>
                          <m:t>𝑅</m:t>
                        </m:r>
                      </m:sub>
                    </m:sSub>
                  </m:oMath>
                </a14:m>
                <a:r>
                  <a:rPr lang="es-ES" dirty="0">
                    <a:latin typeface="Arial" panose="020B0604020202020204" pitchFamily="34" charset="0"/>
                    <a:cs typeface="Arial" panose="020B0604020202020204" pitchFamily="34" charset="0"/>
                  </a:rPr>
                  <a:t> ya que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𝜌</m:t>
                        </m:r>
                      </m:e>
                      <m:sub>
                        <m:r>
                          <a:rPr lang="es-ES" b="0" i="1" smtClean="0">
                            <a:latin typeface="Cambria Math" panose="02040503050406030204" pitchFamily="18" charset="0"/>
                            <a:ea typeface="Cambria Math" panose="02040503050406030204" pitchFamily="18" charset="0"/>
                          </a:rPr>
                          <m:t>𝑇</m:t>
                        </m:r>
                      </m:sub>
                    </m:sSub>
                  </m:oMath>
                </a14:m>
                <a:r>
                  <a:rPr lang="es-ES" dirty="0">
                    <a:latin typeface="Arial" panose="020B0604020202020204" pitchFamily="34" charset="0"/>
                    <a:cs typeface="Arial" panose="020B0604020202020204" pitchFamily="34" charset="0"/>
                  </a:rPr>
                  <a:t> permanece constante.</a:t>
                </a:r>
              </a:p>
              <a:p>
                <a:pPr marL="0" indent="0">
                  <a:buNone/>
                </a:pPr>
                <a:r>
                  <a:rPr lang="es-ES" dirty="0"/>
                  <a:t> </a:t>
                </a:r>
              </a:p>
            </p:txBody>
          </p:sp>
        </mc:Choice>
        <mc:Fallback>
          <p:sp>
            <p:nvSpPr>
              <p:cNvPr id="3" name="Marcador de contenido 2">
                <a:extLst>
                  <a:ext uri="{FF2B5EF4-FFF2-40B4-BE49-F238E27FC236}">
                    <a16:creationId xmlns:a14="http://schemas.microsoft.com/office/drawing/2010/main" xmlns="" xmlns:a16="http://schemas.microsoft.com/office/drawing/2014/main" id="{97758C43-4129-474A-94DC-C8688DDBAEB1}"/>
                  </a:ext>
                </a:extLst>
              </p:cNvPr>
              <p:cNvSpPr>
                <a:spLocks noGrp="1" noRot="1" noChangeAspect="1" noMove="1" noResize="1" noEditPoints="1" noAdjustHandles="1" noChangeArrowheads="1" noChangeShapeType="1" noTextEdit="1"/>
              </p:cNvSpPr>
              <p:nvPr>
                <p:ph idx="1"/>
              </p:nvPr>
            </p:nvSpPr>
            <p:spPr>
              <a:xfrm>
                <a:off x="335280" y="868680"/>
                <a:ext cx="5862244" cy="5836919"/>
              </a:xfrm>
              <a:blipFill>
                <a:blip r:embed="rId2" cstate="print"/>
                <a:stretch>
                  <a:fillRect l="-1351" t="-1776" r="-1351"/>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932D480E-04A6-4C2D-BDE7-D33A3D77572C}"/>
              </a:ext>
            </a:extLst>
          </p:cNvPr>
          <p:cNvPicPr>
            <a:picLocks noChangeAspect="1"/>
          </p:cNvPicPr>
          <p:nvPr/>
        </p:nvPicPr>
        <p:blipFill>
          <a:blip r:embed="rId3" cstate="print"/>
          <a:stretch>
            <a:fillRect/>
          </a:stretch>
        </p:blipFill>
        <p:spPr>
          <a:xfrm>
            <a:off x="6142021" y="1377632"/>
            <a:ext cx="5862244" cy="5247323"/>
          </a:xfrm>
          <a:prstGeom prst="rect">
            <a:avLst/>
          </a:prstGeom>
        </p:spPr>
      </p:pic>
    </p:spTree>
    <p:extLst>
      <p:ext uri="{BB962C8B-B14F-4D97-AF65-F5344CB8AC3E}">
        <p14:creationId xmlns="" xmlns:p14="http://schemas.microsoft.com/office/powerpoint/2010/main" val="1413965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C5291BF-BD3A-417F-B3A5-5EB95F725604}"/>
              </a:ext>
            </a:extLst>
          </p:cNvPr>
          <p:cNvSpPr>
            <a:spLocks noGrp="1"/>
          </p:cNvSpPr>
          <p:nvPr>
            <p:ph type="title"/>
          </p:nvPr>
        </p:nvSpPr>
        <p:spPr>
          <a:xfrm>
            <a:off x="7667079" y="365126"/>
            <a:ext cx="3527323" cy="505030"/>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Pares de Cooper</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0055F52-2C04-4950-9473-2ABBF3A81DE5}"/>
                  </a:ext>
                </a:extLst>
              </p:cNvPr>
              <p:cNvSpPr>
                <a:spLocks noGrp="1"/>
              </p:cNvSpPr>
              <p:nvPr>
                <p:ph idx="1"/>
              </p:nvPr>
            </p:nvSpPr>
            <p:spPr>
              <a:xfrm>
                <a:off x="277889" y="365126"/>
                <a:ext cx="6583323" cy="6327058"/>
              </a:xfrm>
            </p:spPr>
            <p:txBody>
              <a:bodyPr>
                <a:normAutofit fontScale="77500" lnSpcReduction="20000"/>
              </a:bodyPr>
              <a:lstStyle/>
              <a:p>
                <a:pPr marL="0" lvl="0" indent="0" algn="just" eaLnBrk="0" fontAlgn="base" hangingPunct="0">
                  <a:lnSpc>
                    <a:spcPct val="100000"/>
                  </a:lnSpc>
                  <a:spcBef>
                    <a:spcPct val="0"/>
                  </a:spcBef>
                  <a:spcAft>
                    <a:spcPct val="0"/>
                  </a:spcAft>
                  <a:buNone/>
                </a:pPr>
                <a:r>
                  <a:rPr lang="es-ES" altLang="es-ES" dirty="0">
                    <a:solidFill>
                      <a:srgbClr val="222222"/>
                    </a:solidFill>
                    <a:latin typeface="Arial" panose="020B0604020202020204" pitchFamily="34" charset="0"/>
                    <a:cs typeface="Arial" panose="020B0604020202020204" pitchFamily="34" charset="0"/>
                  </a:rPr>
                  <a:t>Basándose en resultados experimentales Cooper (1956) propone que los portadores de carga no son en realidad los electrones individuales, sino parejas de electrones, llamados pares de Cooper, posteriormente la teoría llamada BCS lo explica en detalle. </a:t>
                </a:r>
                <a:r>
                  <a:rPr lang="es-ES" dirty="0">
                    <a:latin typeface="Arial" panose="020B0604020202020204" pitchFamily="34" charset="0"/>
                    <a:cs typeface="Arial" panose="020B0604020202020204" pitchFamily="34" charset="0"/>
                  </a:rPr>
                  <a:t>Los pares de Cooper son cuasipartículas, formadas por dos electrones, por tanto la masa </a:t>
                </a:r>
                <a14:m>
                  <m:oMath xmlns:m="http://schemas.openxmlformats.org/officeDocument/2006/math">
                    <m:r>
                      <a:rPr lang="es-ES" i="1">
                        <a:latin typeface="Cambria Math" panose="02040503050406030204" pitchFamily="18" charset="0"/>
                        <a:cs typeface="Arial" panose="020B0604020202020204" pitchFamily="34" charset="0"/>
                      </a:rPr>
                      <m:t>𝑚</m:t>
                    </m:r>
                    <m:r>
                      <a:rPr lang="es-ES" i="1">
                        <a:latin typeface="Cambria Math" panose="02040503050406030204" pitchFamily="18" charset="0"/>
                        <a:cs typeface="Arial" panose="020B0604020202020204" pitchFamily="34" charset="0"/>
                      </a:rPr>
                      <m:t>=2</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𝑚</m:t>
                        </m:r>
                      </m:e>
                      <m:sub>
                        <m:r>
                          <a:rPr lang="es-ES" i="1">
                            <a:latin typeface="Cambria Math" panose="02040503050406030204" pitchFamily="18" charset="0"/>
                            <a:cs typeface="Arial" panose="020B0604020202020204" pitchFamily="34" charset="0"/>
                          </a:rPr>
                          <m:t>𝑒</m:t>
                        </m:r>
                      </m:sub>
                    </m:sSub>
                  </m:oMath>
                </a14:m>
                <a:r>
                  <a:rPr lang="es-ES" dirty="0">
                    <a:latin typeface="Arial" panose="020B0604020202020204" pitchFamily="34" charset="0"/>
                    <a:cs typeface="Arial" panose="020B0604020202020204" pitchFamily="34" charset="0"/>
                  </a:rPr>
                  <a:t> la carga </a:t>
                </a:r>
                <a14:m>
                  <m:oMath xmlns:m="http://schemas.openxmlformats.org/officeDocument/2006/math">
                    <m:r>
                      <a:rPr lang="es-ES" i="1">
                        <a:latin typeface="Cambria Math" panose="02040503050406030204" pitchFamily="18" charset="0"/>
                        <a:cs typeface="Arial" panose="020B0604020202020204" pitchFamily="34" charset="0"/>
                      </a:rPr>
                      <m:t>𝑞</m:t>
                    </m:r>
                    <m:r>
                      <a:rPr lang="es-ES" i="1">
                        <a:latin typeface="Cambria Math" panose="02040503050406030204" pitchFamily="18" charset="0"/>
                        <a:cs typeface="Arial" panose="020B0604020202020204" pitchFamily="34" charset="0"/>
                      </a:rPr>
                      <m:t>=2</m:t>
                    </m:r>
                    <m:r>
                      <a:rPr lang="es-ES" i="1">
                        <a:latin typeface="Cambria Math" panose="02040503050406030204" pitchFamily="18" charset="0"/>
                        <a:cs typeface="Arial" panose="020B0604020202020204" pitchFamily="34" charset="0"/>
                      </a:rPr>
                      <m:t>𝑒</m:t>
                    </m:r>
                    <m:r>
                      <a:rPr lang="es-ES" i="1">
                        <a:latin typeface="Cambria Math" panose="02040503050406030204" pitchFamily="18" charset="0"/>
                        <a:cs typeface="Arial" panose="020B0604020202020204" pitchFamily="34" charset="0"/>
                      </a:rPr>
                      <m:t>.</m:t>
                    </m:r>
                  </m:oMath>
                </a14:m>
                <a:r>
                  <a:rPr lang="es-ES" altLang="es-ES" dirty="0">
                    <a:solidFill>
                      <a:srgbClr val="222222"/>
                    </a:solidFill>
                    <a:latin typeface="Arial" panose="020B0604020202020204" pitchFamily="34" charset="0"/>
                    <a:cs typeface="Arial" panose="020B0604020202020204" pitchFamily="34" charset="0"/>
                  </a:rPr>
                  <a:t> Cuando un electrón se mueve en una estructura superconductora distorsiona ligeramente la red de iones positivos  generando un aumento local de densidad de carga positiva que atrae al segundo electrón.</a:t>
                </a:r>
                <a:r>
                  <a:rPr lang="es-ES" dirty="0">
                    <a:latin typeface="Arial" panose="020B0604020202020204" pitchFamily="34" charset="0"/>
                    <a:cs typeface="Arial" panose="020B0604020202020204" pitchFamily="34" charset="0"/>
                  </a:rPr>
                  <a:t> En el estado superconductor los electrones se hallan ligados por intermedio de la red cristalina y ambas particular funcionan como si se atrajeran, pese a que tienen igual signo sus  carga. Por tanto, los iones del material se acoplan con el movimiento de los electrones que se mueven dentro de él. Luego, el arreglo de átomos del superconductor comienza a  oscilar de manera periódica y coordinada con el movimiento de los electrones. En este movimiento coordinado no hay pierda de energía. </a:t>
                </a:r>
              </a:p>
            </p:txBody>
          </p:sp>
        </mc:Choice>
        <mc:Fallback>
          <p:sp>
            <p:nvSpPr>
              <p:cNvPr id="3" name="Marcador de contenido 2">
                <a:extLst>
                  <a:ext uri="{FF2B5EF4-FFF2-40B4-BE49-F238E27FC236}">
                    <a16:creationId xmlns:a14="http://schemas.microsoft.com/office/drawing/2010/main" xmlns="" xmlns:a16="http://schemas.microsoft.com/office/drawing/2014/main" id="{F0055F52-2C04-4950-9473-2ABBF3A81DE5}"/>
                  </a:ext>
                </a:extLst>
              </p:cNvPr>
              <p:cNvSpPr>
                <a:spLocks noGrp="1" noRot="1" noChangeAspect="1" noMove="1" noResize="1" noEditPoints="1" noAdjustHandles="1" noChangeArrowheads="1" noChangeShapeType="1" noTextEdit="1"/>
              </p:cNvSpPr>
              <p:nvPr>
                <p:ph idx="1"/>
              </p:nvPr>
            </p:nvSpPr>
            <p:spPr>
              <a:xfrm>
                <a:off x="277889" y="365126"/>
                <a:ext cx="6583323" cy="6327058"/>
              </a:xfrm>
              <a:blipFill>
                <a:blip r:embed="rId2" cstate="print"/>
                <a:stretch>
                  <a:fillRect l="-1204" t="-1638" r="-1204"/>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AC1C71C8-32AB-44B3-9048-463B81FE18D3}"/>
              </a:ext>
            </a:extLst>
          </p:cNvPr>
          <p:cNvPicPr>
            <a:picLocks noChangeAspect="1"/>
          </p:cNvPicPr>
          <p:nvPr/>
        </p:nvPicPr>
        <p:blipFill>
          <a:blip r:embed="rId3" cstate="print"/>
          <a:stretch>
            <a:fillRect/>
          </a:stretch>
        </p:blipFill>
        <p:spPr>
          <a:xfrm>
            <a:off x="6861212" y="1603733"/>
            <a:ext cx="5139059" cy="3499209"/>
          </a:xfrm>
          <a:prstGeom prst="rect">
            <a:avLst/>
          </a:prstGeom>
        </p:spPr>
      </p:pic>
      <p:sp>
        <p:nvSpPr>
          <p:cNvPr id="5" name="CuadroTexto 4">
            <a:extLst>
              <a:ext uri="{FF2B5EF4-FFF2-40B4-BE49-F238E27FC236}">
                <a16:creationId xmlns="" xmlns:a16="http://schemas.microsoft.com/office/drawing/2014/main" id="{0ED72818-F751-4B1A-A01F-2E8136EC0405}"/>
              </a:ext>
            </a:extLst>
          </p:cNvPr>
          <p:cNvSpPr txBox="1"/>
          <p:nvPr/>
        </p:nvSpPr>
        <p:spPr>
          <a:xfrm>
            <a:off x="7455437" y="5272585"/>
            <a:ext cx="4544834" cy="707886"/>
          </a:xfrm>
          <a:prstGeom prst="rect">
            <a:avLst/>
          </a:prstGeom>
          <a:noFill/>
        </p:spPr>
        <p:txBody>
          <a:bodyPr wrap="none" rtlCol="0">
            <a:spAutoFit/>
          </a:bodyPr>
          <a:lstStyle/>
          <a:p>
            <a:r>
              <a:rPr lang="es-ES" sz="2000" dirty="0">
                <a:latin typeface="Arial" panose="020B0604020202020204" pitchFamily="34" charset="0"/>
                <a:cs typeface="Arial" panose="020B0604020202020204" pitchFamily="34" charset="0"/>
              </a:rPr>
              <a:t>La figura es tan solo un esquema que</a:t>
            </a:r>
          </a:p>
          <a:p>
            <a:r>
              <a:rPr lang="es-ES" sz="2000" dirty="0">
                <a:latin typeface="Arial" panose="020B0604020202020204" pitchFamily="34" charset="0"/>
                <a:cs typeface="Arial" panose="020B0604020202020204" pitchFamily="34" charset="0"/>
              </a:rPr>
              <a:t> ejemplifica lo mencionado en el texto</a:t>
            </a:r>
          </a:p>
        </p:txBody>
      </p:sp>
    </p:spTree>
    <p:extLst>
      <p:ext uri="{BB962C8B-B14F-4D97-AF65-F5344CB8AC3E}">
        <p14:creationId xmlns="" xmlns:p14="http://schemas.microsoft.com/office/powerpoint/2010/main" val="1668405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CAD622A-100D-47DA-966A-02044DBF7126}"/>
              </a:ext>
            </a:extLst>
          </p:cNvPr>
          <p:cNvSpPr>
            <a:spLocks noGrp="1"/>
          </p:cNvSpPr>
          <p:nvPr>
            <p:ph type="title"/>
          </p:nvPr>
        </p:nvSpPr>
        <p:spPr>
          <a:xfrm>
            <a:off x="700548" y="265471"/>
            <a:ext cx="10515600" cy="50511"/>
          </a:xfrm>
        </p:spPr>
        <p:txBody>
          <a:bodyPr>
            <a:noAutofit/>
          </a:bodyPr>
          <a:lstStyle/>
          <a:p>
            <a:pPr algn="ctr"/>
            <a:r>
              <a:rPr lang="es-ES" sz="2400" b="1" dirty="0">
                <a:solidFill>
                  <a:srgbClr val="FF0000"/>
                </a:solidFill>
                <a:latin typeface="Arial" panose="020B0604020202020204" pitchFamily="34" charset="0"/>
                <a:cs typeface="Arial" panose="020B0604020202020204" pitchFamily="34" charset="0"/>
              </a:rPr>
              <a:t>Cuantificación del flujo y fluxoides </a:t>
            </a:r>
            <a:endParaRPr lang="es-ES" sz="24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909ADF3-389A-41FA-ABF9-B512901F8B8C}"/>
                  </a:ext>
                </a:extLst>
              </p:cNvPr>
              <p:cNvSpPr>
                <a:spLocks noGrp="1"/>
              </p:cNvSpPr>
              <p:nvPr>
                <p:ph idx="1"/>
              </p:nvPr>
            </p:nvSpPr>
            <p:spPr>
              <a:xfrm>
                <a:off x="103239" y="448717"/>
                <a:ext cx="11710219" cy="7146703"/>
              </a:xfrm>
            </p:spPr>
            <p:txBody>
              <a:bodyPr>
                <a:noAutofit/>
              </a:bodyPr>
              <a:lstStyle/>
              <a:p>
                <a:pPr marL="0" indent="0" algn="just">
                  <a:lnSpc>
                    <a:spcPct val="120000"/>
                  </a:lnSpc>
                  <a:buNone/>
                </a:pPr>
                <a:r>
                  <a:rPr lang="es-ES" sz="1700" dirty="0">
                    <a:latin typeface="Arial" panose="020B0604020202020204" pitchFamily="34" charset="0"/>
                    <a:cs typeface="Arial" panose="020B0604020202020204" pitchFamily="34" charset="0"/>
                  </a:rPr>
                  <a:t>Las ecuaciones de London constituyen un modelo fenomenológico y clásico. Fundamentalmente explica los superconductores tipo I, pero, nada dice sobre la penetración  y cuantificación del flujo en los superconductores tipo II, este caso es un fenómeno cuántico. Existe diversas maneras de acceder a la idea de cuantificación del flujo, sin hace la demostración cuántica rigurosa. En 1950 </a:t>
                </a:r>
                <a:r>
                  <a:rPr lang="es-ES" sz="1700" dirty="0" err="1">
                    <a:latin typeface="Arial" panose="020B0604020202020204" pitchFamily="34" charset="0"/>
                    <a:cs typeface="Arial" panose="020B0604020202020204" pitchFamily="34" charset="0"/>
                  </a:rPr>
                  <a:t>Vitaly</a:t>
                </a:r>
                <a:r>
                  <a:rPr lang="es-ES" sz="1700" dirty="0">
                    <a:latin typeface="Arial" panose="020B0604020202020204" pitchFamily="34" charset="0"/>
                    <a:cs typeface="Arial" panose="020B0604020202020204" pitchFamily="34" charset="0"/>
                  </a:rPr>
                  <a:t> Ginzburg y Lev Landau proponen una teoría macroscópica aplicable a los superconductores de alta temperatura, dicho de otro modo, con regiones  superconductoras y normales, tipo II, siendo esta, una generalización de la teoría de London. En la teoría propone una función de onda macroscópica 𝜓 o pseudofunción de onda, ya que no es solución de la ecuación de Schrödinger, sin embargo, respeta varias de las propiedades de la función de onda. La podemos pensar como una función de onda macroscópica. Se interpreta a </a:t>
                </a:r>
                <a14:m>
                  <m:oMath xmlns:m="http://schemas.openxmlformats.org/officeDocument/2006/math">
                    <m:sSup>
                      <m:sSupPr>
                        <m:ctrlPr>
                          <a:rPr lang="es-ES" sz="1700" i="1">
                            <a:latin typeface="Cambria Math" panose="02040503050406030204" pitchFamily="18" charset="0"/>
                          </a:rPr>
                        </m:ctrlPr>
                      </m:sSupPr>
                      <m:e>
                        <m:d>
                          <m:dPr>
                            <m:begChr m:val="|"/>
                            <m:endChr m:val="|"/>
                            <m:ctrlPr>
                              <a:rPr lang="es-ES" sz="1700" i="1">
                                <a:latin typeface="Cambria Math" panose="02040503050406030204" pitchFamily="18" charset="0"/>
                              </a:rPr>
                            </m:ctrlPr>
                          </m:dPr>
                          <m:e>
                            <m:r>
                              <m:rPr>
                                <m:sty m:val="p"/>
                              </m:rPr>
                              <a:rPr lang="el-GR" sz="1700" i="1" smtClean="0">
                                <a:latin typeface="Cambria Math" panose="02040503050406030204" pitchFamily="18" charset="0"/>
                                <a:ea typeface="Cambria Math" panose="02040503050406030204" pitchFamily="18" charset="0"/>
                              </a:rPr>
                              <m:t>Ψ</m:t>
                            </m:r>
                          </m:e>
                        </m:d>
                      </m:e>
                      <m:sup>
                        <m:r>
                          <a:rPr lang="es-ES" sz="1700" i="1">
                            <a:latin typeface="Cambria Math" panose="02040503050406030204" pitchFamily="18" charset="0"/>
                          </a:rPr>
                          <m:t>2</m:t>
                        </m:r>
                      </m:sup>
                    </m:sSup>
                    <m:r>
                      <a:rPr lang="es-ES" sz="1700" i="1">
                        <a:latin typeface="Cambria Math" panose="02040503050406030204" pitchFamily="18" charset="0"/>
                      </a:rPr>
                      <m:t>=</m:t>
                    </m:r>
                    <m:sSub>
                      <m:sSubPr>
                        <m:ctrlPr>
                          <a:rPr lang="es-ES" sz="1700" i="1">
                            <a:latin typeface="Cambria Math" panose="02040503050406030204" pitchFamily="18" charset="0"/>
                          </a:rPr>
                        </m:ctrlPr>
                      </m:sSubPr>
                      <m:e>
                        <m:r>
                          <a:rPr lang="es-ES" sz="1700" i="1">
                            <a:latin typeface="Cambria Math" panose="02040503050406030204" pitchFamily="18" charset="0"/>
                          </a:rPr>
                          <m:t>𝑛</m:t>
                        </m:r>
                      </m:e>
                      <m:sub>
                        <m:r>
                          <a:rPr lang="es-ES" sz="1700" i="1">
                            <a:latin typeface="Cambria Math" panose="02040503050406030204" pitchFamily="18" charset="0"/>
                          </a:rPr>
                          <m:t>𝑠</m:t>
                        </m:r>
                      </m:sub>
                    </m:sSub>
                  </m:oMath>
                </a14:m>
                <a:r>
                  <a:rPr lang="es-ES" sz="1700" dirty="0">
                    <a:latin typeface="Arial" panose="020B0604020202020204" pitchFamily="34" charset="0"/>
                    <a:cs typeface="Arial" panose="020B0604020202020204" pitchFamily="34" charset="0"/>
                  </a:rPr>
                  <a:t>  como la densidad de carga de los portadores superconductores, o sea densidad de pares de Cooper. En la mecánica clásica una onda se corresponde con algo que oscila y la fase nos indica en que lugar de la oscilación nos encontramos. En una onda cuántica la interpretación de la fase es más compleja, pues, no hay nada que oscile  Cada par de Cooper puede ser tratado como una partícula con masa y carga igual al doble del electrón. La función de onda del electrón en un solido suele ser muy corta debido a la dispersión que sufren lo electrones al moverse en el conductor, cambiando la fase de la función de onda de manera azarosa. Luego si conocemos la función de onda en un punto no significa que la podemos conocer en otra posición. En los superconductores los portadores son los pares de Cooper y no sufren dispersión, esto significa que hay coherencia de fase a larga distancia, del orden </a:t>
                </a:r>
                <a14:m>
                  <m:oMath xmlns:m="http://schemas.openxmlformats.org/officeDocument/2006/math">
                    <m:sSup>
                      <m:sSupPr>
                        <m:ctrlPr>
                          <a:rPr lang="es-ES" sz="1700" i="1" smtClean="0">
                            <a:latin typeface="Cambria Math" panose="02040503050406030204" pitchFamily="18" charset="0"/>
                            <a:cs typeface="Arial" panose="020B0604020202020204" pitchFamily="34" charset="0"/>
                          </a:rPr>
                        </m:ctrlPr>
                      </m:sSupPr>
                      <m:e>
                        <m:r>
                          <a:rPr lang="es-ES" sz="1700" b="0" i="1" smtClean="0">
                            <a:latin typeface="Cambria Math" panose="02040503050406030204" pitchFamily="18" charset="0"/>
                            <a:cs typeface="Arial" panose="020B0604020202020204" pitchFamily="34" charset="0"/>
                          </a:rPr>
                          <m:t>10</m:t>
                        </m:r>
                      </m:e>
                      <m:sup>
                        <m:r>
                          <a:rPr lang="es-ES" sz="1700" b="0" i="1" smtClean="0">
                            <a:latin typeface="Cambria Math" panose="02040503050406030204" pitchFamily="18" charset="0"/>
                            <a:cs typeface="Arial" panose="020B0604020202020204" pitchFamily="34" charset="0"/>
                          </a:rPr>
                          <m:t>−4</m:t>
                        </m:r>
                      </m:sup>
                    </m:sSup>
                    <m:r>
                      <a:rPr lang="es-ES" sz="1700" b="0" i="1" smtClean="0">
                        <a:latin typeface="Cambria Math" panose="02040503050406030204" pitchFamily="18" charset="0"/>
                        <a:cs typeface="Arial" panose="020B0604020202020204" pitchFamily="34" charset="0"/>
                      </a:rPr>
                      <m:t>𝑐𝑚</m:t>
                    </m:r>
                  </m:oMath>
                </a14:m>
                <a:r>
                  <a:rPr lang="es-ES" sz="1700" dirty="0">
                    <a:latin typeface="Arial" panose="020B0604020202020204" pitchFamily="34" charset="0"/>
                    <a:cs typeface="Arial" panose="020B0604020202020204" pitchFamily="34" charset="0"/>
                  </a:rPr>
                  <a:t>. Cuando un metal se convierte en superconductor la onda  que describe  las propiedades de los portadores cubre todo el objeto y una sola onda corresponde o todo los portadores del sistema. Esta onda tiene una fase que llamamos </a:t>
                </a:r>
                <a14:m>
                  <m:oMath xmlns:m="http://schemas.openxmlformats.org/officeDocument/2006/math">
                    <m:r>
                      <a:rPr lang="es-ES" sz="1700" i="1">
                        <a:latin typeface="Cambria Math" panose="02040503050406030204" pitchFamily="18" charset="0"/>
                        <a:ea typeface="Cambria Math" panose="02040503050406030204" pitchFamily="18" charset="0"/>
                        <a:cs typeface="Arial" panose="020B0604020202020204" pitchFamily="34" charset="0"/>
                      </a:rPr>
                      <m:t>𝜙</m:t>
                    </m:r>
                  </m:oMath>
                </a14:m>
                <a:r>
                  <a:rPr lang="es-ES" sz="1700" dirty="0">
                    <a:latin typeface="Arial" panose="020B0604020202020204" pitchFamily="34" charset="0"/>
                    <a:cs typeface="Arial" panose="020B0604020202020204" pitchFamily="34" charset="0"/>
                  </a:rPr>
                  <a:t> . La función de onda puede escribirse como</a:t>
                </a:r>
                <a14:m>
                  <m:oMath xmlns:m="http://schemas.openxmlformats.org/officeDocument/2006/math">
                    <m:r>
                      <a:rPr lang="es-ES" sz="1700" b="0" i="0" smtClean="0">
                        <a:latin typeface="Cambria Math" panose="02040503050406030204" pitchFamily="18" charset="0"/>
                        <a:ea typeface="Cambria Math" panose="02040503050406030204" pitchFamily="18" charset="0"/>
                        <a:cs typeface="Arial" panose="020B0604020202020204" pitchFamily="34" charset="0"/>
                      </a:rPr>
                      <m:t>                       </m:t>
                    </m:r>
                    <m:r>
                      <m:rPr>
                        <m:sty m:val="p"/>
                      </m:rPr>
                      <a:rPr lang="el-GR" sz="1700" i="1" smtClean="0">
                        <a:latin typeface="Cambria Math" panose="02040503050406030204" pitchFamily="18" charset="0"/>
                        <a:ea typeface="Cambria Math" panose="02040503050406030204" pitchFamily="18" charset="0"/>
                        <a:cs typeface="Arial" panose="020B0604020202020204" pitchFamily="34" charset="0"/>
                      </a:rPr>
                      <m:t>Ψ</m:t>
                    </m:r>
                    <m:r>
                      <a:rPr lang="es-ES" sz="17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700" b="0" i="1" smtClean="0">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sz="1700" b="0" i="1" smtClean="0">
                            <a:latin typeface="Cambria Math" panose="02040503050406030204" pitchFamily="18" charset="0"/>
                            <a:ea typeface="Cambria Math" panose="02040503050406030204" pitchFamily="18" charset="0"/>
                            <a:cs typeface="Arial" panose="020B0604020202020204" pitchFamily="34" charset="0"/>
                          </a:rPr>
                          <m:t>Ψ</m:t>
                        </m:r>
                      </m:e>
                      <m:sub>
                        <m:r>
                          <a:rPr lang="es-ES" sz="1700" b="0" i="1" smtClean="0">
                            <a:latin typeface="Cambria Math" panose="02040503050406030204" pitchFamily="18" charset="0"/>
                            <a:ea typeface="Cambria Math" panose="02040503050406030204" pitchFamily="18" charset="0"/>
                            <a:cs typeface="Arial" panose="020B0604020202020204" pitchFamily="34" charset="0"/>
                          </a:rPr>
                          <m:t>0</m:t>
                        </m:r>
                      </m:sub>
                    </m:sSub>
                    <m:sSup>
                      <m:sSupPr>
                        <m:ctrlPr>
                          <a:rPr lang="es-ES" sz="1700" b="0" i="1" smtClean="0">
                            <a:latin typeface="Cambria Math" panose="02040503050406030204" pitchFamily="18" charset="0"/>
                            <a:ea typeface="Cambria Math" panose="02040503050406030204" pitchFamily="18" charset="0"/>
                            <a:cs typeface="Arial" panose="020B0604020202020204" pitchFamily="34" charset="0"/>
                          </a:rPr>
                        </m:ctrlPr>
                      </m:sSupPr>
                      <m:e>
                        <m:r>
                          <a:rPr lang="es-ES" sz="1700" b="0" i="1" smtClean="0">
                            <a:latin typeface="Cambria Math" panose="02040503050406030204" pitchFamily="18" charset="0"/>
                            <a:ea typeface="Cambria Math" panose="02040503050406030204" pitchFamily="18" charset="0"/>
                            <a:cs typeface="Arial" panose="020B0604020202020204" pitchFamily="34" charset="0"/>
                          </a:rPr>
                          <m:t>𝑒</m:t>
                        </m:r>
                      </m:e>
                      <m:sup>
                        <m:r>
                          <a:rPr lang="es-ES" sz="17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7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1700" i="1">
                                <a:latin typeface="Cambria Math" panose="02040503050406030204" pitchFamily="18" charset="0"/>
                                <a:ea typeface="Cambria Math" panose="02040503050406030204" pitchFamily="18" charset="0"/>
                                <a:cs typeface="Arial" panose="020B0604020202020204" pitchFamily="34" charset="0"/>
                              </a:rPr>
                              <m:t>𝑖</m:t>
                            </m:r>
                            <m:r>
                              <a:rPr lang="es-ES" sz="1700" i="1">
                                <a:latin typeface="Cambria Math" panose="02040503050406030204" pitchFamily="18" charset="0"/>
                                <a:ea typeface="Cambria Math" panose="02040503050406030204" pitchFamily="18" charset="0"/>
                                <a:cs typeface="Arial" panose="020B0604020202020204" pitchFamily="34" charset="0"/>
                              </a:rPr>
                              <m:t>(</m:t>
                            </m:r>
                            <m:r>
                              <a:rPr lang="es-ES" sz="1700" i="1">
                                <a:latin typeface="Cambria Math" panose="02040503050406030204" pitchFamily="18" charset="0"/>
                                <a:ea typeface="Cambria Math" panose="02040503050406030204" pitchFamily="18" charset="0"/>
                                <a:cs typeface="Arial" panose="020B0604020202020204" pitchFamily="34" charset="0"/>
                              </a:rPr>
                              <m:t>𝑃</m:t>
                            </m:r>
                            <m:r>
                              <a:rPr lang="es-ES" sz="1700" i="1">
                                <a:latin typeface="Cambria Math" panose="02040503050406030204" pitchFamily="18" charset="0"/>
                                <a:ea typeface="Cambria Math" panose="02040503050406030204" pitchFamily="18" charset="0"/>
                                <a:cs typeface="Arial" panose="020B0604020202020204" pitchFamily="34" charset="0"/>
                              </a:rPr>
                              <m:t>.</m:t>
                            </m:r>
                            <m:r>
                              <a:rPr lang="es-ES" sz="1700" i="1">
                                <a:latin typeface="Cambria Math" panose="02040503050406030204" pitchFamily="18" charset="0"/>
                                <a:ea typeface="Cambria Math" panose="02040503050406030204" pitchFamily="18" charset="0"/>
                                <a:cs typeface="Arial" panose="020B0604020202020204" pitchFamily="34" charset="0"/>
                              </a:rPr>
                              <m:t>𝑟</m:t>
                            </m:r>
                            <m:r>
                              <a:rPr lang="es-ES" sz="1700" b="0" i="1" smtClean="0">
                                <a:latin typeface="Cambria Math" panose="02040503050406030204" pitchFamily="18" charset="0"/>
                                <a:ea typeface="Cambria Math" panose="02040503050406030204" pitchFamily="18" charset="0"/>
                                <a:cs typeface="Arial" panose="020B0604020202020204" pitchFamily="34" charset="0"/>
                              </a:rPr>
                              <m:t>)</m:t>
                            </m:r>
                          </m:num>
                          <m:den>
                            <m:r>
                              <a:rPr lang="es-ES" sz="1700" i="1">
                                <a:latin typeface="Cambria Math" panose="02040503050406030204" pitchFamily="18" charset="0"/>
                                <a:ea typeface="Cambria Math" panose="02040503050406030204" pitchFamily="18" charset="0"/>
                              </a:rPr>
                              <m:t>ℏ</m:t>
                            </m:r>
                            <m:r>
                              <m:rPr>
                                <m:nor/>
                              </m:rPr>
                              <a:rPr lang="es-ES" sz="1700" dirty="0">
                                <a:latin typeface="Arial" panose="020B0604020202020204" pitchFamily="34" charset="0"/>
                                <a:cs typeface="Arial" panose="020B0604020202020204" pitchFamily="34" charset="0"/>
                              </a:rPr>
                              <m:t> </m:t>
                            </m:r>
                          </m:den>
                        </m:f>
                      </m:sup>
                    </m:sSup>
                  </m:oMath>
                </a14:m>
                <a:endParaRPr lang="es-ES" sz="17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F909ADF3-389A-41FA-ABF9-B512901F8B8C}"/>
                  </a:ext>
                </a:extLst>
              </p:cNvPr>
              <p:cNvSpPr>
                <a:spLocks noGrp="1" noRot="1" noChangeAspect="1" noMove="1" noResize="1" noEditPoints="1" noAdjustHandles="1" noChangeArrowheads="1" noChangeShapeType="1" noTextEdit="1"/>
              </p:cNvSpPr>
              <p:nvPr>
                <p:ph idx="1"/>
              </p:nvPr>
            </p:nvSpPr>
            <p:spPr>
              <a:xfrm>
                <a:off x="103239" y="448717"/>
                <a:ext cx="11710219" cy="7146703"/>
              </a:xfrm>
              <a:blipFill>
                <a:blip r:embed="rId2" cstate="print"/>
                <a:stretch>
                  <a:fillRect l="-364" r="-312"/>
                </a:stretch>
              </a:blipFill>
            </p:spPr>
            <p:txBody>
              <a:bodyPr/>
              <a:lstStyle/>
              <a:p>
                <a:r>
                  <a:rPr lang="es-ES">
                    <a:noFill/>
                  </a:rPr>
                  <a:t> </a:t>
                </a:r>
              </a:p>
            </p:txBody>
          </p:sp>
        </mc:Fallback>
      </mc:AlternateContent>
    </p:spTree>
    <p:extLst>
      <p:ext uri="{BB962C8B-B14F-4D97-AF65-F5344CB8AC3E}">
        <p14:creationId xmlns="" xmlns:p14="http://schemas.microsoft.com/office/powerpoint/2010/main" val="406951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7DA6EBE-33CC-4005-AED0-82644287B70B}"/>
              </a:ext>
            </a:extLst>
          </p:cNvPr>
          <p:cNvSpPr>
            <a:spLocks noGrp="1"/>
          </p:cNvSpPr>
          <p:nvPr>
            <p:ph type="title"/>
          </p:nvPr>
        </p:nvSpPr>
        <p:spPr>
          <a:xfrm>
            <a:off x="838200" y="146510"/>
            <a:ext cx="10515600" cy="534527"/>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Cuantificación del flujo y fluxoides </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2908DB80-7B42-42D6-B6D9-8E699A6A9A43}"/>
                  </a:ext>
                </a:extLst>
              </p:cNvPr>
              <p:cNvSpPr>
                <a:spLocks noGrp="1"/>
              </p:cNvSpPr>
              <p:nvPr>
                <p:ph idx="1"/>
              </p:nvPr>
            </p:nvSpPr>
            <p:spPr>
              <a:xfrm>
                <a:off x="206477" y="796412"/>
                <a:ext cx="11754465" cy="5915077"/>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coherencia de largo alcance permite calcular la fase y la amplitud de la función de onda en cualquier punto a partir de un valor en un punto de referencia. La coherencia cuántica son estados que mantienen la fase una cierta distancia y posibilita el fenómeno de interferencia. </a:t>
                </a:r>
                <a:r>
                  <a:rPr lang="es-ES" dirty="0">
                    <a:latin typeface="Arial" panose="020B0604020202020204" pitchFamily="34" charset="0"/>
                    <a:ea typeface="Cambria Math" panose="02040503050406030204" pitchFamily="18" charset="0"/>
                    <a:cs typeface="Arial" panose="020B0604020202020204" pitchFamily="34" charset="0"/>
                  </a:rPr>
                  <a:t>La variación de fase a lo largo de una trayectoria cerrada del tipo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𝐶</m:t>
                    </m:r>
                    <m:r>
                      <a:rPr lang="es-ES" i="1">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ea typeface="Cambria Math" panose="02040503050406030204" pitchFamily="18" charset="0"/>
                    <a:cs typeface="Arial" panose="020B0604020202020204" pitchFamily="34" charset="0"/>
                  </a:rPr>
                  <a:t>debe ser un múltiplo 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oMath>
                </a14:m>
                <a:r>
                  <a:rPr lang="es-ES" dirty="0">
                    <a:latin typeface="Arial" panose="020B0604020202020204" pitchFamily="34" charset="0"/>
                    <a:ea typeface="Cambria Math" panose="02040503050406030204" pitchFamily="18" charset="0"/>
                    <a:cs typeface="Arial" panose="020B0604020202020204" pitchFamily="34" charset="0"/>
                  </a:rPr>
                  <a:t> para que la función de onda sea univoca. </a:t>
                </a:r>
                <a:r>
                  <a:rPr lang="es-ES" dirty="0">
                    <a:latin typeface="Arial" panose="020B0604020202020204" pitchFamily="34" charset="0"/>
                    <a:cs typeface="Arial" panose="020B0604020202020204" pitchFamily="34" charset="0"/>
                  </a:rPr>
                  <a:t>La función de onda la podemos escribir como una onda unidimensional</a:t>
                </a:r>
              </a:p>
              <a:p>
                <a:pPr marL="0" indent="0" algn="just">
                  <a:lnSpc>
                    <a:spcPct val="120000"/>
                  </a:lnSpc>
                  <a:buNone/>
                </a:pPr>
                <a14:m>
                  <m:oMathPara xmlns:m="http://schemas.openxmlformats.org/officeDocument/2006/math">
                    <m:oMathParaPr>
                      <m:jc m:val="centerGroup"/>
                    </m:oMathParaPr>
                    <m:oMath xmlns:m="http://schemas.openxmlformats.org/officeDocument/2006/math">
                      <m:r>
                        <m:rPr>
                          <m:sty m:val="p"/>
                        </m:rPr>
                        <a:rPr lang="el-GR" i="1">
                          <a:latin typeface="Cambria Math" panose="02040503050406030204" pitchFamily="18" charset="0"/>
                          <a:ea typeface="Cambria Math" panose="02040503050406030204" pitchFamily="18" charset="0"/>
                          <a:cs typeface="Arial" panose="020B0604020202020204" pitchFamily="34" charset="0"/>
                        </a:rPr>
                        <m:t>Ψ</m:t>
                      </m:r>
                      <m:r>
                        <a:rPr lang="es-ES" b="0" i="0"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ℛ</m:t>
                      </m:r>
                      <m:d>
                        <m:dPr>
                          <m:begChr m:val="["/>
                          <m:end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l-GR" i="1">
                                  <a:latin typeface="Cambria Math" panose="02040503050406030204" pitchFamily="18" charset="0"/>
                                  <a:ea typeface="Cambria Math" panose="02040503050406030204" pitchFamily="18" charset="0"/>
                                  <a:cs typeface="Arial" panose="020B0604020202020204" pitchFamily="34" charset="0"/>
                                </a:rPr>
                                <m:t>Ψ</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𝑒</m:t>
                              </m:r>
                            </m:e>
                            <m:sup>
                              <m:r>
                                <a:rPr lang="es-ES" b="0" i="1" smtClean="0">
                                  <a:latin typeface="Cambria Math" panose="02040503050406030204" pitchFamily="18" charset="0"/>
                                  <a:ea typeface="Cambria Math" panose="02040503050406030204" pitchFamily="18" charset="0"/>
                                  <a:cs typeface="Arial" panose="020B0604020202020204" pitchFamily="34" charset="0"/>
                                </a:rPr>
                                <m:t>𝑖</m:t>
                              </m:r>
                              <m:d>
                                <m:dPr>
                                  <m:ctrlPr>
                                    <a:rPr lang="es-ES" b="0"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𝑘</m:t>
                                      </m:r>
                                    </m:e>
                                  </m:acc>
                                  <m:acc>
                                    <m:accPr>
                                      <m:chr m:val="⃗"/>
                                      <m:ctrlPr>
                                        <a:rPr lang="el-GR"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𝑟</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𝜔</m:t>
                                  </m:r>
                                  <m:r>
                                    <a:rPr lang="es-ES" b="0" i="1" smtClean="0">
                                      <a:latin typeface="Cambria Math" panose="02040503050406030204" pitchFamily="18" charset="0"/>
                                      <a:ea typeface="Cambria Math" panose="02040503050406030204" pitchFamily="18" charset="0"/>
                                      <a:cs typeface="Arial" panose="020B0604020202020204" pitchFamily="34" charset="0"/>
                                    </a:rPr>
                                    <m:t>𝑡</m:t>
                                  </m:r>
                                </m:e>
                              </m:d>
                            </m:sup>
                          </m:sSup>
                        </m:e>
                      </m:d>
                    </m:oMath>
                  </m:oMathPara>
                </a14:m>
                <a:endParaRPr lang="es-ES"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La frecuencia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𝜈</m:t>
                    </m:r>
                  </m:oMath>
                </a14:m>
                <a:r>
                  <a:rPr lang="es-ES" dirty="0">
                    <a:latin typeface="Arial" panose="020B0604020202020204" pitchFamily="34" charset="0"/>
                    <a:cs typeface="Arial" panose="020B0604020202020204" pitchFamily="34" charset="0"/>
                  </a:rPr>
                  <a:t> esta vinculada con la energía del par y la longitud de onda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oMath>
                </a14:m>
                <a:r>
                  <a:rPr lang="es-ES" dirty="0">
                    <a:latin typeface="Arial" panose="020B0604020202020204" pitchFamily="34" charset="0"/>
                    <a:cs typeface="Arial" panose="020B0604020202020204" pitchFamily="34" charset="0"/>
                  </a:rPr>
                  <a:t> con el impulso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𝜆</m:t>
                    </m:r>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h</m:t>
                        </m:r>
                      </m:num>
                      <m:den>
                        <m:r>
                          <a:rPr lang="es-ES" i="1">
                            <a:latin typeface="Cambria Math" panose="02040503050406030204" pitchFamily="18" charset="0"/>
                            <a:ea typeface="Cambria Math" panose="02040503050406030204" pitchFamily="18" charset="0"/>
                            <a:cs typeface="Arial" panose="020B0604020202020204" pitchFamily="34" charset="0"/>
                          </a:rPr>
                          <m:t>𝑃</m:t>
                        </m:r>
                      </m:den>
                    </m:f>
                  </m:oMath>
                </a14:m>
                <a:r>
                  <a:rPr lang="es-ES" dirty="0">
                    <a:latin typeface="Arial" panose="020B0604020202020204" pitchFamily="34" charset="0"/>
                    <a:cs typeface="Arial" panose="020B0604020202020204" pitchFamily="34" charset="0"/>
                  </a:rPr>
                  <a:t> . La diferencia de fase entre dos puntos a y b de un superconductor se puede calcular de la siguiente manera,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𝑘</m:t>
                        </m:r>
                        <m:r>
                          <a:rPr lang="es-ES" b="0" i="1" smtClean="0">
                            <a:latin typeface="Cambria Math" panose="02040503050406030204" pitchFamily="18" charset="0"/>
                            <a:ea typeface="Cambria Math" panose="02040503050406030204" pitchFamily="18" charset="0"/>
                            <a:cs typeface="Arial" panose="020B0604020202020204" pitchFamily="34" charset="0"/>
                          </a:rPr>
                          <m:t>.</m:t>
                        </m:r>
                      </m:e>
                    </m:acc>
                    <m:d>
                      <m:dPr>
                        <m:ctrlPr>
                          <a:rPr lang="es-ES" i="1" smtClean="0">
                            <a:latin typeface="Cambria Math" panose="02040503050406030204" pitchFamily="18" charset="0"/>
                            <a:ea typeface="Cambria Math" panose="02040503050406030204" pitchFamily="18" charset="0"/>
                            <a:cs typeface="Arial" panose="020B0604020202020204" pitchFamily="34" charset="0"/>
                          </a:rPr>
                        </m:ctrlPr>
                      </m:dPr>
                      <m:e>
                        <m:acc>
                          <m:accPr>
                            <m:chr m:val="⃗"/>
                            <m:ctrlPr>
                              <a:rPr lang="es-ES"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𝑎</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𝑏</m:t>
                            </m:r>
                          </m:e>
                        </m:acc>
                      </m:e>
                    </m:d>
                  </m:oMath>
                </a14:m>
                <a:r>
                  <a:rPr lang="es-ES" dirty="0">
                    <a:latin typeface="Arial" panose="020B0604020202020204" pitchFamily="34" charset="0"/>
                    <a:cs typeface="Arial" panose="020B0604020202020204" pitchFamily="34" charset="0"/>
                  </a:rPr>
                  <a:t> que integrando para una curva cualquiera nos da la circulación</a:t>
                </a:r>
              </a:p>
              <a:p>
                <a:pPr marL="0" indent="0" algn="just">
                  <a:lnSpc>
                    <a:spcPct val="120000"/>
                  </a:lnSpc>
                  <a:buNone/>
                </a:pP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d>
                          <m:dPr>
                            <m:begChr m:val=""/>
                            <m:endChr m:val="|"/>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e>
                        </m:d>
                      </m:e>
                      <m:sub>
                        <m:r>
                          <a:rPr lang="es-ES" i="1">
                            <a:latin typeface="Cambria Math" panose="02040503050406030204" pitchFamily="18" charset="0"/>
                            <a:cs typeface="Arial" panose="020B0604020202020204" pitchFamily="34" charset="0"/>
                          </a:rPr>
                          <m:t>𝑎</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𝑏</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𝜑</m:t>
                        </m:r>
                      </m:e>
                      <m:sub>
                        <m:r>
                          <a:rPr lang="es-ES" i="1">
                            <a:latin typeface="Cambria Math" panose="02040503050406030204" pitchFamily="18" charset="0"/>
                            <a:cs typeface="Arial" panose="020B0604020202020204" pitchFamily="34" charset="0"/>
                          </a:rPr>
                          <m:t>𝑎</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𝜑</m:t>
                        </m:r>
                      </m:e>
                      <m:sub>
                        <m:r>
                          <a:rPr lang="es-ES" i="1">
                            <a:latin typeface="Cambria Math" panose="02040503050406030204" pitchFamily="18" charset="0"/>
                            <a:cs typeface="Arial" panose="020B0604020202020204" pitchFamily="34" charset="0"/>
                          </a:rPr>
                          <m:t>𝑏</m:t>
                        </m:r>
                      </m:sub>
                    </m:sSub>
                    <m:r>
                      <a:rPr lang="es-ES" i="1">
                        <a:latin typeface="Cambria Math" panose="02040503050406030204" pitchFamily="18" charset="0"/>
                        <a:cs typeface="Arial" panose="020B0604020202020204" pitchFamily="34" charset="0"/>
                      </a:rPr>
                      <m:t>=</m:t>
                    </m:r>
                    <m:nary>
                      <m:naryPr>
                        <m:ctrlPr>
                          <a:rPr lang="es-ES" i="1">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lang="es-ES" i="1">
                            <a:latin typeface="Cambria Math" panose="02040503050406030204" pitchFamily="18" charset="0"/>
                            <a:ea typeface="Cambria Math" panose="02040503050406030204" pitchFamily="18" charset="0"/>
                            <a:cs typeface="Arial" panose="020B0604020202020204" pitchFamily="34" charset="0"/>
                          </a:rPr>
                          <m:t>𝑎</m:t>
                        </m:r>
                      </m:sub>
                      <m:sup>
                        <m:r>
                          <a:rPr lang="es-ES" i="1">
                            <a:latin typeface="Cambria Math" panose="02040503050406030204" pitchFamily="18" charset="0"/>
                            <a:ea typeface="Cambria Math" panose="02040503050406030204" pitchFamily="18" charset="0"/>
                            <a:cs typeface="Arial" panose="020B0604020202020204" pitchFamily="34" charset="0"/>
                          </a:rPr>
                          <m:t>𝑏</m:t>
                        </m:r>
                      </m:sup>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𝑘</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𝑑</m:t>
                        </m:r>
                        <m:acc>
                          <m:accPr>
                            <m: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𝑙</m:t>
                            </m:r>
                          </m:e>
                        </m:acc>
                      </m:e>
                    </m:nary>
                  </m:oMath>
                </a14:m>
                <a:r>
                  <a:rPr lang="es-ES" dirty="0">
                    <a:latin typeface="Arial" panose="020B0604020202020204" pitchFamily="34" charset="0"/>
                    <a:cs typeface="Arial" panose="020B0604020202020204" pitchFamily="34" charset="0"/>
                  </a:rPr>
                  <a:t> , en un circuito cerrado para que halla coherencia de fase debe ser igual a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r>
                      <a:rPr lang="es-ES" i="1">
                        <a:latin typeface="Cambria Math" panose="02040503050406030204" pitchFamily="18" charset="0"/>
                        <a:ea typeface="Cambria Math" panose="02040503050406030204" pitchFamily="18" charset="0"/>
                        <a:cs typeface="Arial" panose="020B0604020202020204" pitchFamily="34" charset="0"/>
                      </a:rPr>
                      <m:t>𝑛</m:t>
                    </m:r>
                  </m:oMath>
                </a14:m>
                <a:r>
                  <a:rPr lang="es-ES" dirty="0">
                    <a:latin typeface="Arial" panose="020B0604020202020204" pitchFamily="34" charset="0"/>
                    <a:cs typeface="Arial" panose="020B0604020202020204" pitchFamily="34" charset="0"/>
                  </a:rPr>
                  <a:t>. Sabemos que la cantidad de movimiento para un electrón libre es </a:t>
                </a:r>
                <a14:m>
                  <m:oMath xmlns:m="http://schemas.openxmlformats.org/officeDocument/2006/math">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𝑃</m:t>
                        </m:r>
                      </m:e>
                    </m:acc>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ℏ</m:t>
                    </m:r>
                    <m:acc>
                      <m:accPr>
                        <m:chr m:val="⃗"/>
                        <m:ctrlPr>
                          <a:rPr lang="es-ES" b="0"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𝑘</m:t>
                        </m:r>
                      </m:e>
                    </m:acc>
                  </m:oMath>
                </a14:m>
                <a:r>
                  <a:rPr lang="es-ES" dirty="0">
                    <a:latin typeface="Arial" panose="020B0604020202020204" pitchFamily="34" charset="0"/>
                    <a:cs typeface="Arial" panose="020B0604020202020204" pitchFamily="34" charset="0"/>
                  </a:rPr>
                  <a:t> </a:t>
                </a:r>
                <a14:m>
                  <m:oMath xmlns:m="http://schemas.openxmlformats.org/officeDocument/2006/math">
                    <m:r>
                      <a:rPr lang="es-ES" i="1" dirty="0" smtClean="0">
                        <a:latin typeface="Cambria Math" panose="02040503050406030204" pitchFamily="18" charset="0"/>
                        <a:ea typeface="Cambria Math" panose="02040503050406030204" pitchFamily="18" charset="0"/>
                        <a:cs typeface="Arial" panose="020B0604020202020204" pitchFamily="34" charset="0"/>
                      </a:rPr>
                      <m:t>∴</m:t>
                    </m:r>
                    <m:r>
                      <a:rPr lang="es-ES" b="0" i="1" dirty="0" smtClean="0">
                        <a:latin typeface="Cambria Math" panose="02040503050406030204" pitchFamily="18" charset="0"/>
                        <a:ea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para un par Cooper será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ℏ</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𝑘</m:t>
                        </m:r>
                      </m:e>
                    </m:acc>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oMath>
                </a14:m>
                <a:r>
                  <a:rPr lang="es-ES" dirty="0">
                    <a:latin typeface="Arial" panose="020B0604020202020204" pitchFamily="34" charset="0"/>
                    <a:cs typeface="Arial" panose="020B0604020202020204" pitchFamily="34" charset="0"/>
                  </a:rPr>
                  <a:t> ,vimos que </a:t>
                </a:r>
              </a:p>
              <a:p>
                <a:pPr marL="0" indent="0" algn="ctr">
                  <a:lnSpc>
                    <a:spcPct val="120000"/>
                  </a:lnSpc>
                  <a:buNone/>
                </a:pPr>
                <a:r>
                  <a:rPr lang="es-ES" dirty="0">
                    <a:latin typeface="Arial" panose="020B0604020202020204" pitchFamily="34" charset="0"/>
                    <a:cs typeface="Arial" panose="020B0604020202020204" pitchFamily="34" charset="0"/>
                  </a:rPr>
                  <a:t> </a:t>
                </a:r>
                <a14:m>
                  <m:oMath xmlns:m="http://schemas.openxmlformats.org/officeDocument/2006/math">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oMath>
                </a14:m>
                <a:r>
                  <a:rPr lang="es-ES" dirty="0">
                    <a:latin typeface="Arial" panose="020B0604020202020204" pitchFamily="34" charset="0"/>
                    <a:cs typeface="Arial" panose="020B0604020202020204" pitchFamily="34" charset="0"/>
                  </a:rPr>
                  <a:t> , luego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𝑘</m:t>
                        </m:r>
                      </m:e>
                    </m:acc>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oMath>
                </a14:m>
                <a:endParaRPr lang="es-ES" dirty="0">
                  <a:latin typeface="Arial" panose="020B0604020202020204" pitchFamily="34" charset="0"/>
                  <a:cs typeface="Arial" panose="020B0604020202020204" pitchFamily="34" charset="0"/>
                </a:endParaRPr>
              </a:p>
              <a:p>
                <a:pPr marL="0" indent="0">
                  <a:buNone/>
                </a:pPr>
                <a:r>
                  <a:rPr lang="es-ES" dirty="0">
                    <a:latin typeface="Arial" panose="020B0604020202020204" pitchFamily="34" charset="0"/>
                    <a:cs typeface="Arial" panose="020B0604020202020204" pitchFamily="34" charset="0"/>
                  </a:rPr>
                  <a:t>y si el superconductor no es simplemente conexo, por ejemplo un anillo, debe existir coherencia de la función de onda y la fase debe tomar el mismo valor, luego de un giro completa.</a:t>
                </a:r>
              </a:p>
              <a:p>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2908DB80-7B42-42D6-B6D9-8E699A6A9A43}"/>
                  </a:ext>
                </a:extLst>
              </p:cNvPr>
              <p:cNvSpPr>
                <a:spLocks noGrp="1" noRot="1" noChangeAspect="1" noMove="1" noResize="1" noEditPoints="1" noAdjustHandles="1" noChangeArrowheads="1" noChangeShapeType="1" noTextEdit="1"/>
              </p:cNvSpPr>
              <p:nvPr>
                <p:ph idx="1"/>
              </p:nvPr>
            </p:nvSpPr>
            <p:spPr>
              <a:xfrm>
                <a:off x="206477" y="796412"/>
                <a:ext cx="11754465" cy="5915077"/>
              </a:xfrm>
              <a:blipFill>
                <a:blip r:embed="rId2" cstate="print"/>
                <a:stretch>
                  <a:fillRect l="-571" t="-515" r="-519" b="-1237"/>
                </a:stretch>
              </a:blipFill>
            </p:spPr>
            <p:txBody>
              <a:bodyPr/>
              <a:lstStyle/>
              <a:p>
                <a:r>
                  <a:rPr lang="es-ES">
                    <a:noFill/>
                  </a:rPr>
                  <a:t> </a:t>
                </a:r>
              </a:p>
            </p:txBody>
          </p:sp>
        </mc:Fallback>
      </mc:AlternateContent>
    </p:spTree>
    <p:extLst>
      <p:ext uri="{BB962C8B-B14F-4D97-AF65-F5344CB8AC3E}">
        <p14:creationId xmlns="" xmlns:p14="http://schemas.microsoft.com/office/powerpoint/2010/main" val="407316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85562CD-ED4F-42E9-9D6F-8651F10503EC}"/>
              </a:ext>
            </a:extLst>
          </p:cNvPr>
          <p:cNvSpPr>
            <a:spLocks noGrp="1"/>
          </p:cNvSpPr>
          <p:nvPr>
            <p:ph type="title"/>
          </p:nvPr>
        </p:nvSpPr>
        <p:spPr>
          <a:xfrm>
            <a:off x="884902" y="117986"/>
            <a:ext cx="10515600" cy="480002"/>
          </a:xfrm>
        </p:spPr>
        <p:txBody>
          <a:bodyPr>
            <a:normAutofit fontScale="90000"/>
          </a:bodyPr>
          <a:lstStyle/>
          <a:p>
            <a:r>
              <a:rPr lang="es-ES" b="1" dirty="0">
                <a:solidFill>
                  <a:srgbClr val="FF0000"/>
                </a:solidFill>
              </a:rPr>
              <a:t>Cuantificación del flujo y fluxoides </a:t>
            </a:r>
            <a:endParaRPr lang="es-ES" dirty="0">
              <a:solidFill>
                <a:srgbClr val="FF0000"/>
              </a:solidFill>
            </a:endParaRP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4E8A8EC4-7430-45D3-862B-79185200A673}"/>
                  </a:ext>
                </a:extLst>
              </p:cNvPr>
              <p:cNvSpPr>
                <a:spLocks noGrp="1"/>
              </p:cNvSpPr>
              <p:nvPr>
                <p:ph idx="1"/>
              </p:nvPr>
            </p:nvSpPr>
            <p:spPr>
              <a:xfrm>
                <a:off x="412955" y="597988"/>
                <a:ext cx="7123471" cy="6260012"/>
              </a:xfrm>
            </p:spPr>
            <p:txBody>
              <a:bodyPr>
                <a:normAutofit fontScale="70000" lnSpcReduction="20000"/>
              </a:bodyPr>
              <a:lstStyle/>
              <a:p>
                <a:pPr marL="0" indent="0" algn="just">
                  <a:lnSpc>
                    <a:spcPct val="120000"/>
                  </a:lnSpc>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s-ES" i="1" smtClean="0">
                              <a:latin typeface="Cambria Math" panose="02040503050406030204" pitchFamily="18" charset="0"/>
                              <a:ea typeface="Cambria Math" panose="02040503050406030204" pitchFamily="18" charset="0"/>
                            </a:rPr>
                          </m:ctrlPr>
                        </m:naryPr>
                        <m:sub/>
                        <m:sup/>
                        <m:e>
                          <m:acc>
                            <m:accPr>
                              <m:chr m:val="⃗"/>
                              <m:ctrlPr>
                                <a:rPr lang="es-ES"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𝑘</m:t>
                              </m:r>
                            </m:e>
                          </m:acc>
                          <m:r>
                            <m:rPr>
                              <m:brk/>
                            </m:rP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𝑑</m:t>
                          </m:r>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𝑙</m:t>
                              </m:r>
                            </m:e>
                          </m:acc>
                          <m:r>
                            <m:rPr>
                              <m:brk/>
                            </m:rPr>
                            <a:rPr lang="es-ES" b="0" i="1" smtClean="0">
                              <a:latin typeface="Cambria Math" panose="02040503050406030204" pitchFamily="18" charset="0"/>
                              <a:ea typeface="Cambria Math" panose="02040503050406030204" pitchFamily="18" charset="0"/>
                            </a:rPr>
                            <m:t>=</m:t>
                          </m:r>
                          <m:nary>
                            <m:naryPr>
                              <m:chr m:val="∮"/>
                              <m:limLoc m:val="undOvr"/>
                              <m:subHide m:val="on"/>
                              <m:supHide m:val="on"/>
                              <m:ctrlPr>
                                <a:rPr lang="es-ES" b="0" i="1" smtClean="0">
                                  <a:latin typeface="Cambria Math" panose="02040503050406030204" pitchFamily="18" charset="0"/>
                                  <a:ea typeface="Cambria Math" panose="02040503050406030204" pitchFamily="18" charset="0"/>
                                </a:rPr>
                              </m:ctrlPr>
                            </m:naryPr>
                            <m:sub/>
                            <m:sup/>
                            <m:e>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r>
                                <a:rPr lang="es-ES" b="0" i="1" smtClean="0">
                                  <a:latin typeface="Cambria Math" panose="02040503050406030204" pitchFamily="18" charset="0"/>
                                  <a:cs typeface="Arial" panose="020B0604020202020204" pitchFamily="34" charset="0"/>
                                </a:rPr>
                                <m:t>𝑑</m:t>
                              </m:r>
                              <m:acc>
                                <m:accPr>
                                  <m:chr m:val="⃗"/>
                                  <m:ctrlPr>
                                    <a:rPr lang="es-ES" i="1" smtClean="0">
                                      <a:latin typeface="Cambria Math" panose="02040503050406030204" pitchFamily="18" charset="0"/>
                                      <a:ea typeface="Cambria Math" panose="02040503050406030204" pitchFamily="18" charset="0"/>
                                      <a:cs typeface="Arial" panose="020B0604020202020204" pitchFamily="34" charset="0"/>
                                    </a:rPr>
                                  </m:ctrlPr>
                                </m:accPr>
                                <m:e>
                                  <m:r>
                                    <a:rPr lang="es-ES" b="0" i="1" smtClean="0">
                                      <a:latin typeface="Cambria Math" panose="02040503050406030204" pitchFamily="18" charset="0"/>
                                      <a:ea typeface="Cambria Math" panose="02040503050406030204" pitchFamily="18" charset="0"/>
                                      <a:cs typeface="Arial" panose="020B0604020202020204" pitchFamily="34" charset="0"/>
                                    </a:rPr>
                                    <m:t>𝑙</m:t>
                                  </m:r>
                                </m:e>
                              </m:acc>
                              <m:r>
                                <m:rPr>
                                  <m:brk/>
                                </m:rP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nary>
                                <m:naryPr>
                                  <m:chr m:val="∮"/>
                                  <m:limLoc m:val="undOvr"/>
                                  <m:subHide m:val="on"/>
                                  <m:supHide m:val="on"/>
                                  <m:ctrlPr>
                                    <a:rPr lang="es-ES" i="1" smtClean="0">
                                      <a:latin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b="0" i="1" smtClean="0">
                                      <a:latin typeface="Cambria Math" panose="02040503050406030204" pitchFamily="18" charset="0"/>
                                    </a:rPr>
                                    <m:t>.</m:t>
                                  </m:r>
                                </m:e>
                              </m:nary>
                            </m:e>
                          </m:nary>
                        </m:e>
                      </m:nary>
                      <m:r>
                        <a:rPr lang="es-ES" b="0" i="1" smtClean="0">
                          <a:latin typeface="Cambria Math" panose="02040503050406030204" pitchFamily="18" charset="0"/>
                          <a:ea typeface="Cambria Math" panose="02040503050406030204" pitchFamily="18"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𝑙</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nary>
                        <m:naryPr>
                          <m:chr m:val="∬"/>
                          <m:limLoc m:val="undOvr"/>
                          <m:subHide m:val="on"/>
                          <m:supHide m:val="on"/>
                          <m:ctrlPr>
                            <a:rPr lang="es-ES" i="1" smtClean="0">
                              <a:latin typeface="Cambria Math" panose="02040503050406030204" pitchFamily="18" charset="0"/>
                              <a:cs typeface="Arial" panose="020B0604020202020204" pitchFamily="34" charset="0"/>
                            </a:rPr>
                          </m:ctrlPr>
                        </m:naryPr>
                        <m:sub/>
                        <m:sup/>
                        <m:e>
                          <m:d>
                            <m:dPr>
                              <m:ctrlPr>
                                <a:rPr lang="es-ES" i="1" smtClean="0">
                                  <a:latin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e>
                          </m:d>
                          <m:r>
                            <a:rPr lang="es-ES" b="0" i="1" smtClean="0">
                              <a:latin typeface="Cambria Math" panose="02040503050406030204" pitchFamily="18" charset="0"/>
                            </a:rPr>
                            <m:t>.</m:t>
                          </m:r>
                          <m:r>
                            <a:rPr lang="es-ES" b="0" i="1" smtClean="0">
                              <a:latin typeface="Cambria Math" panose="02040503050406030204" pitchFamily="18" charset="0"/>
                            </a:rPr>
                            <m:t>𝑑</m:t>
                          </m:r>
                          <m:acc>
                            <m:accPr>
                              <m:chr m:val="⃗"/>
                              <m:ctrlPr>
                                <a:rPr lang="es-ES" b="0" i="1" smtClean="0">
                                  <a:latin typeface="Cambria Math" panose="02040503050406030204" pitchFamily="18" charset="0"/>
                                  <a:ea typeface="Cambria Math" panose="02040503050406030204" pitchFamily="18" charset="0"/>
                                </a:rPr>
                              </m:ctrlPr>
                            </m:accPr>
                            <m:e>
                              <m:r>
                                <a:rPr lang="es-ES" b="0" i="1" smtClean="0">
                                  <a:latin typeface="Cambria Math" panose="02040503050406030204" pitchFamily="18" charset="0"/>
                                  <a:ea typeface="Cambria Math" panose="02040503050406030204" pitchFamily="18" charset="0"/>
                                </a:rPr>
                                <m:t>𝑆</m:t>
                              </m:r>
                            </m:e>
                          </m:acc>
                        </m:e>
                      </m:nary>
                    </m:oMath>
                  </m:oMathPara>
                </a14:m>
                <a:endParaRPr lang="es-ES" i="1" dirty="0">
                  <a:latin typeface="Cambria Math" panose="02040503050406030204" pitchFamily="18" charset="0"/>
                  <a:cs typeface="Arial" panose="020B0604020202020204" pitchFamily="34" charset="0"/>
                </a:endParaRPr>
              </a:p>
              <a:p>
                <a:pPr marL="0" indent="0" algn="just">
                  <a:lnSpc>
                    <a:spcPct val="120000"/>
                  </a:lnSpc>
                  <a:buNone/>
                </a:pPr>
                <a:r>
                  <a:rPr lang="es-ES" dirty="0">
                    <a:latin typeface="Arial" panose="020B0604020202020204" pitchFamily="34" charset="0"/>
                    <a:ea typeface="Cambria Math" panose="02040503050406030204" pitchFamily="18" charset="0"/>
                    <a:cs typeface="Arial" panose="020B0604020202020204" pitchFamily="34" charset="0"/>
                  </a:rPr>
                  <a:t>donde</a:t>
                </a:r>
                <a:r>
                  <a:rPr lang="es-ES" i="1" dirty="0">
                    <a:latin typeface="Arial" panose="020B0604020202020204" pitchFamily="34" charset="0"/>
                    <a:ea typeface="Cambria Math" panose="02040503050406030204" pitchFamily="18" charset="0"/>
                    <a:cs typeface="Arial" panose="020B0604020202020204" pitchFamily="34" charset="0"/>
                  </a:rPr>
                  <a:t> </a:t>
                </a:r>
                <a:r>
                  <a:rPr lang="es-ES" dirty="0">
                    <a:latin typeface="Arial" panose="020B0604020202020204" pitchFamily="34" charset="0"/>
                    <a:ea typeface="Cambria Math" panose="02040503050406030204" pitchFamily="18" charset="0"/>
                    <a:cs typeface="Arial" panose="020B0604020202020204" pitchFamily="34" charset="0"/>
                  </a:rPr>
                  <a:t>aplicamos el teorema de Stokes y si ahora tenemos en cuenta la 2° ley de London  </a:t>
                </a:r>
                <a14:m>
                  <m:oMath xmlns:m="http://schemas.openxmlformats.org/officeDocument/2006/math">
                    <m:r>
                      <a:rPr lang="es-ES" b="0" i="0" smtClean="0">
                        <a:latin typeface="Cambria Math" panose="02040503050406030204" pitchFamily="18" charset="0"/>
                        <a:cs typeface="Arial" panose="020B0604020202020204" pitchFamily="34" charset="0"/>
                      </a:rPr>
                      <m:t> </m:t>
                    </m:r>
                    <m:f>
                      <m:fPr>
                        <m:ctrlPr>
                          <a:rPr lang="es-ES" i="1" smtClean="0">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i="1">
                        <a:latin typeface="Cambria Math" panose="02040503050406030204" pitchFamily="18" charset="0"/>
                      </a:rPr>
                      <m:t>+</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i="1">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0</m:t>
                    </m:r>
                  </m:oMath>
                </a14:m>
                <a:endParaRPr lang="es-ES" i="1"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nary>
                        <m:naryPr>
                          <m:chr m:val="∬"/>
                          <m:limLoc m:val="undOvr"/>
                          <m:subHide m:val="on"/>
                          <m:supHide m:val="on"/>
                          <m:ctrlPr>
                            <a:rPr lang="es-ES" i="1">
                              <a:latin typeface="Cambria Math" panose="02040503050406030204" pitchFamily="18" charset="0"/>
                              <a:cs typeface="Arial" panose="020B0604020202020204" pitchFamily="34" charset="0"/>
                            </a:rPr>
                          </m:ctrlPr>
                        </m:naryPr>
                        <m:sub/>
                        <m:sup/>
                        <m:e>
                          <m:d>
                            <m:dPr>
                              <m:ctrlPr>
                                <a:rPr lang="es-ES" i="1">
                                  <a:latin typeface="Cambria Math" panose="02040503050406030204" pitchFamily="18" charset="0"/>
                                  <a:cs typeface="Arial" panose="020B0604020202020204" pitchFamily="34" charset="0"/>
                                </a:rPr>
                              </m:ctrlPr>
                            </m:dPr>
                            <m:e>
                              <m:f>
                                <m:fPr>
                                  <m:ctrlPr>
                                    <a:rPr lang="es-ES" i="1" smtClean="0">
                                      <a:latin typeface="Cambria Math" panose="02040503050406030204" pitchFamily="18" charset="0"/>
                                      <a:cs typeface="Arial" panose="020B0604020202020204" pitchFamily="34" charset="0"/>
                                    </a:rPr>
                                  </m:ctrlPr>
                                </m:fPr>
                                <m:num>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num>
                                <m:den>
                                  <m:r>
                                    <a:rPr lang="es-ES" b="0" i="1" smtClean="0">
                                      <a:latin typeface="Cambria Math" panose="02040503050406030204" pitchFamily="18" charset="0"/>
                                      <a:cs typeface="Arial" panose="020B0604020202020204" pitchFamily="34" charset="0"/>
                                    </a:rPr>
                                    <m:t>𝑚</m:t>
                                  </m:r>
                                </m:den>
                              </m:f>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d>
                          <m:r>
                            <a:rPr lang="es-ES" i="1">
                              <a:latin typeface="Cambria Math" panose="02040503050406030204" pitchFamily="18" charset="0"/>
                            </a:rPr>
                            <m:t>.</m:t>
                          </m:r>
                          <m:r>
                            <a:rPr lang="es-ES" b="0" i="1" smtClean="0">
                              <a:latin typeface="Cambria Math" panose="02040503050406030204" pitchFamily="18" charset="0"/>
                            </a:rPr>
                            <m:t>𝑑</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𝑆</m:t>
                              </m:r>
                            </m:e>
                          </m:acc>
                        </m:e>
                      </m:nary>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2</m:t>
                          </m:r>
                          <m:r>
                            <a:rPr lang="es-ES" b="0" i="1" smtClean="0">
                              <a:latin typeface="Cambria Math" panose="02040503050406030204" pitchFamily="18" charset="0"/>
                              <a:ea typeface="Cambria Math" panose="02040503050406030204" pitchFamily="18"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nary>
                        <m:naryPr>
                          <m:chr m:val="∬"/>
                          <m:limLoc m:val="undOvr"/>
                          <m:subHide m:val="on"/>
                          <m:supHide m:val="on"/>
                          <m:ctrlPr>
                            <a:rPr lang="es-ES" b="0" i="1" smtClean="0">
                              <a:latin typeface="Cambria Math" panose="02040503050406030204" pitchFamily="18" charset="0"/>
                              <a:ea typeface="Cambria Math" panose="02040503050406030204" pitchFamily="18" charset="0"/>
                            </a:rPr>
                          </m:ctrlPr>
                        </m:naryPr>
                        <m:sub/>
                        <m:sup/>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e>
                      </m:nary>
                      <m:r>
                        <a:rPr lang="es-ES" b="0" i="1" smtClean="0">
                          <a:latin typeface="Cambria Math" panose="02040503050406030204" pitchFamily="18" charset="0"/>
                          <a:ea typeface="Cambria Math" panose="02040503050406030204" pitchFamily="18" charset="0"/>
                        </a:rPr>
                        <m:t>𝑑</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𝑆</m:t>
                          </m:r>
                        </m:e>
                      </m:acc>
                      <m:r>
                        <a:rPr lang="es-ES" b="0"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oMath>
                  </m:oMathPara>
                </a14:m>
                <a:endParaRPr lang="es-ES" b="0" i="1" dirty="0">
                  <a:latin typeface="Cambria Math" panose="02040503050406030204" pitchFamily="18" charset="0"/>
                  <a:ea typeface="Cambria Math" panose="02040503050406030204" pitchFamily="18"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sSub>
                        <m:sSubPr>
                          <m:ctrlPr>
                            <a:rPr lang="es-ES" i="1" smtClean="0">
                              <a:latin typeface="Cambria Math" panose="02040503050406030204" pitchFamily="18" charset="0"/>
                              <a:ea typeface="Cambria Math" panose="02040503050406030204" pitchFamily="18" charset="0"/>
                              <a:cs typeface="Arial" panose="020B0604020202020204" pitchFamily="34" charset="0"/>
                            </a:rPr>
                          </m:ctrlPr>
                        </m:sSubPr>
                        <m:e>
                          <m:r>
                            <a:rPr lang="el-GR" i="1" smtClean="0">
                              <a:latin typeface="Cambria Math" panose="02040503050406030204" pitchFamily="18" charset="0"/>
                              <a:ea typeface="Cambria Math" panose="02040503050406030204" pitchFamily="18" charset="0"/>
                              <a:cs typeface="Arial" panose="020B0604020202020204" pitchFamily="34" charset="0"/>
                            </a:rPr>
                            <m:t>𝜙</m:t>
                          </m:r>
                        </m:e>
                        <m:sub>
                          <m:r>
                            <a:rPr lang="es-ES" b="0" i="1" smtClean="0">
                              <a:latin typeface="Cambria Math" panose="02040503050406030204" pitchFamily="18" charset="0"/>
                              <a:ea typeface="Cambria Math" panose="02040503050406030204" pitchFamily="18" charset="0"/>
                              <a:cs typeface="Arial" panose="020B0604020202020204" pitchFamily="34" charset="0"/>
                            </a:rPr>
                            <m:t>0</m:t>
                          </m:r>
                        </m:sub>
                      </m:sSub>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r>
                        <a:rPr lang="es-ES" b="0" i="1" smtClean="0">
                          <a:latin typeface="Cambria Math" panose="02040503050406030204" pitchFamily="18" charset="0"/>
                          <a:ea typeface="Cambria Math" panose="02040503050406030204" pitchFamily="18" charset="0"/>
                          <a:cs typeface="Arial" panose="020B0604020202020204" pitchFamily="34" charset="0"/>
                        </a:rPr>
                        <m:t>    ∴</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l-GR" i="1" smtClean="0">
                              <a:latin typeface="Cambria Math" panose="02040503050406030204" pitchFamily="18" charset="0"/>
                              <a:ea typeface="Cambria Math" panose="02040503050406030204" pitchFamily="18" charset="0"/>
                              <a:cs typeface="Arial" panose="020B0604020202020204" pitchFamily="34" charset="0"/>
                            </a:rPr>
                            <m:t>𝜙</m:t>
                          </m:r>
                        </m:e>
                        <m:sub>
                          <m:r>
                            <a:rPr lang="es-ES" i="1">
                              <a:latin typeface="Cambria Math" panose="02040503050406030204" pitchFamily="18" charset="0"/>
                              <a:ea typeface="Cambria Math" panose="02040503050406030204" pitchFamily="18" charset="0"/>
                              <a:cs typeface="Arial" panose="020B0604020202020204" pitchFamily="34" charset="0"/>
                            </a:rPr>
                            <m:t>0</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𝜋</m:t>
                          </m:r>
                          <m:r>
                            <a:rPr lang="es-ES" i="1">
                              <a:latin typeface="Cambria Math" panose="02040503050406030204" pitchFamily="18" charset="0"/>
                              <a:ea typeface="Cambria Math" panose="02040503050406030204" pitchFamily="18" charset="0"/>
                              <a:cs typeface="Arial" panose="020B0604020202020204" pitchFamily="34" charset="0"/>
                            </a:rPr>
                            <m:t>ℏ</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𝑒</m:t>
                          </m:r>
                        </m:den>
                      </m:f>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h</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𝑒</m:t>
                          </m:r>
                        </m:den>
                      </m:f>
                      <m:r>
                        <a:rPr lang="es-ES" b="0" i="1" smtClean="0">
                          <a:latin typeface="Cambria Math" panose="02040503050406030204" pitchFamily="18" charset="0"/>
                          <a:ea typeface="Cambria Math" panose="02040503050406030204" pitchFamily="18" charset="0"/>
                          <a:cs typeface="Arial" panose="020B0604020202020204" pitchFamily="34" charset="0"/>
                        </a:rPr>
                        <m:t>=2,0678.</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10</m:t>
                          </m:r>
                        </m:e>
                        <m:sup>
                          <m:r>
                            <a:rPr lang="es-ES" b="0" i="1" smtClean="0">
                              <a:latin typeface="Cambria Math" panose="02040503050406030204" pitchFamily="18" charset="0"/>
                              <a:ea typeface="Cambria Math" panose="02040503050406030204" pitchFamily="18" charset="0"/>
                              <a:cs typeface="Arial" panose="020B0604020202020204" pitchFamily="34" charset="0"/>
                            </a:rPr>
                            <m:t>−15</m:t>
                          </m:r>
                        </m:sup>
                      </m:sSup>
                      <m:r>
                        <a:rPr lang="es-ES" b="0" i="1" smtClean="0">
                          <a:latin typeface="Cambria Math" panose="02040503050406030204" pitchFamily="18" charset="0"/>
                          <a:ea typeface="Cambria Math" panose="02040503050406030204" pitchFamily="18" charset="0"/>
                          <a:cs typeface="Arial" panose="020B0604020202020204" pitchFamily="34" charset="0"/>
                        </a:rPr>
                        <m:t>𝑡𝑒𝑠𝑙𝑎</m:t>
                      </m:r>
                      <m:r>
                        <a:rPr lang="es-ES"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𝑚</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r>
                        <a:rPr lang="es-ES" b="0" i="1" smtClean="0">
                          <a:latin typeface="Cambria Math" panose="02040503050406030204" pitchFamily="18" charset="0"/>
                          <a:ea typeface="Cambria Math" panose="02040503050406030204" pitchFamily="18" charset="0"/>
                          <a:cs typeface="Arial" panose="020B0604020202020204" pitchFamily="34" charset="0"/>
                        </a:rPr>
                        <m:t>  </m:t>
                      </m:r>
                    </m:oMath>
                  </m:oMathPara>
                </a14:m>
                <a:endParaRPr lang="es-ES" b="0" i="1" dirty="0">
                  <a:latin typeface="Cambria Math" panose="02040503050406030204" pitchFamily="18" charset="0"/>
                  <a:ea typeface="Cambria Math" panose="02040503050406030204" pitchFamily="18" charset="0"/>
                  <a:cs typeface="Arial" panose="020B0604020202020204" pitchFamily="34" charset="0"/>
                </a:endParaRPr>
              </a:p>
              <a:p>
                <a:pPr marL="0" indent="0" algn="just">
                  <a:lnSpc>
                    <a:spcPct val="120000"/>
                  </a:lnSpc>
                  <a:buNone/>
                </a:pPr>
                <a:r>
                  <a:rPr lang="es-ES" dirty="0">
                    <a:latin typeface="Arial" panose="020B0604020202020204" pitchFamily="34" charset="0"/>
                    <a:ea typeface="Cambria Math" panose="02040503050406030204" pitchFamily="18" charset="0"/>
                    <a:cs typeface="Arial" panose="020B0604020202020204" pitchFamily="34" charset="0"/>
                  </a:rPr>
                  <a:t>Vemos que la integral de superficie es el flujo del campo </a:t>
                </a:r>
                <a14:m>
                  <m:oMath xmlns:m="http://schemas.openxmlformats.org/officeDocument/2006/math">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oMath>
                </a14:m>
                <a:r>
                  <a:rPr lang="es-ES" dirty="0">
                    <a:latin typeface="Arial" panose="020B0604020202020204" pitchFamily="34" charset="0"/>
                    <a:ea typeface="Cambria Math" panose="02040503050406030204" pitchFamily="18" charset="0"/>
                    <a:cs typeface="Arial" panose="020B0604020202020204" pitchFamily="34" charset="0"/>
                  </a:rPr>
                  <a:t> producido por la supercorriente. Partimos de la unicidad de la función de onda y de la periodicidad de la fase y llegamos a la cuantificación del flujo. A veces al flujo producido por la supercorriente es llamado flujo interno.</a:t>
                </a: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 xmlns:a16="http://schemas.microsoft.com/office/drawing/2014/main" id="{4E8A8EC4-7430-45D3-862B-79185200A673}"/>
                  </a:ext>
                </a:extLst>
              </p:cNvPr>
              <p:cNvSpPr>
                <a:spLocks noGrp="1" noRot="1" noChangeAspect="1" noMove="1" noResize="1" noEditPoints="1" noAdjustHandles="1" noChangeArrowheads="1" noChangeShapeType="1" noTextEdit="1"/>
              </p:cNvSpPr>
              <p:nvPr>
                <p:ph idx="1"/>
              </p:nvPr>
            </p:nvSpPr>
            <p:spPr>
              <a:xfrm>
                <a:off x="412955" y="597988"/>
                <a:ext cx="7123471" cy="6260012"/>
              </a:xfrm>
              <a:blipFill>
                <a:blip r:embed="rId2" cstate="print"/>
                <a:stretch>
                  <a:fillRect l="-942" r="-942"/>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90FBCEE4-554C-4575-86C9-EB196C76EDF7}"/>
              </a:ext>
            </a:extLst>
          </p:cNvPr>
          <p:cNvPicPr>
            <a:picLocks noChangeAspect="1"/>
          </p:cNvPicPr>
          <p:nvPr/>
        </p:nvPicPr>
        <p:blipFill>
          <a:blip r:embed="rId3" cstate="print"/>
          <a:stretch>
            <a:fillRect/>
          </a:stretch>
        </p:blipFill>
        <p:spPr>
          <a:xfrm>
            <a:off x="7645276" y="1478128"/>
            <a:ext cx="4561471" cy="2990633"/>
          </a:xfrm>
          <a:prstGeom prst="rect">
            <a:avLst/>
          </a:prstGeom>
        </p:spPr>
      </p:pic>
    </p:spTree>
    <p:extLst>
      <p:ext uri="{BB962C8B-B14F-4D97-AF65-F5344CB8AC3E}">
        <p14:creationId xmlns="" xmlns:p14="http://schemas.microsoft.com/office/powerpoint/2010/main" val="150819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EB4AF6F-80B9-45CB-9880-3A202A95DFC1}"/>
              </a:ext>
            </a:extLst>
          </p:cNvPr>
          <p:cNvSpPr>
            <a:spLocks noGrp="1"/>
          </p:cNvSpPr>
          <p:nvPr>
            <p:ph type="title"/>
          </p:nvPr>
        </p:nvSpPr>
        <p:spPr>
          <a:xfrm>
            <a:off x="2563761" y="100537"/>
            <a:ext cx="7976419" cy="696170"/>
          </a:xfrm>
        </p:spPr>
        <p:txBody>
          <a:bodyPr>
            <a:normAutofit/>
          </a:bodyPr>
          <a:lstStyle/>
          <a:p>
            <a:r>
              <a:rPr lang="es-ES" sz="3600" b="1" dirty="0">
                <a:solidFill>
                  <a:srgbClr val="FF0000"/>
                </a:solidFill>
                <a:latin typeface="Arial" panose="020B0604020202020204" pitchFamily="34" charset="0"/>
                <a:cs typeface="Arial" panose="020B0604020202020204" pitchFamily="34" charset="0"/>
              </a:rPr>
              <a:t>Cuantificación del flujo y fluxoides </a:t>
            </a:r>
            <a:endParaRPr lang="es-ES" sz="3600" dirty="0">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75FCD3DA-3F48-4FB0-BE75-12DDF270FBC8}"/>
                  </a:ext>
                </a:extLst>
              </p:cNvPr>
              <p:cNvSpPr>
                <a:spLocks noGrp="1"/>
              </p:cNvSpPr>
              <p:nvPr>
                <p:ph idx="1"/>
              </p:nvPr>
            </p:nvSpPr>
            <p:spPr>
              <a:xfrm>
                <a:off x="132734" y="796707"/>
                <a:ext cx="11665976" cy="6164532"/>
              </a:xfrm>
            </p:spPr>
            <p:txBody>
              <a:bodyPr>
                <a:normAutofit fontScale="85000" lnSpcReduction="10000"/>
              </a:bodyPr>
              <a:lstStyle/>
              <a:p>
                <a:pPr marL="0" indent="0" algn="just">
                  <a:lnSpc>
                    <a:spcPct val="120000"/>
                  </a:lnSpc>
                  <a:buNone/>
                </a:pPr>
                <a:r>
                  <a:rPr lang="es-ES" sz="3100" dirty="0">
                    <a:latin typeface="Arial" panose="020B0604020202020204" pitchFamily="34" charset="0"/>
                    <a:cs typeface="Arial" panose="020B0604020202020204" pitchFamily="34" charset="0"/>
                  </a:rPr>
                  <a:t>El flujo magnético que pasa a través del superconductor esta  cuantifica,: siempre es un múltiplo entero de </a:t>
                </a:r>
                <a14:m>
                  <m:oMath xmlns:m="http://schemas.openxmlformats.org/officeDocument/2006/math">
                    <m:sSub>
                      <m:sSubPr>
                        <m:ctrlPr>
                          <a:rPr lang="el-GR" sz="3100" i="1">
                            <a:latin typeface="Cambria Math" panose="02040503050406030204" pitchFamily="18" charset="0"/>
                            <a:ea typeface="Cambria Math" panose="02040503050406030204" pitchFamily="18" charset="0"/>
                          </a:rPr>
                        </m:ctrlPr>
                      </m:sSubPr>
                      <m:e>
                        <m:r>
                          <a:rPr lang="el-GR" sz="3100" i="1" smtClean="0">
                            <a:latin typeface="Cambria Math" panose="02040503050406030204" pitchFamily="18" charset="0"/>
                            <a:ea typeface="Cambria Math" panose="02040503050406030204" pitchFamily="18" charset="0"/>
                          </a:rPr>
                          <m:t>∅</m:t>
                        </m:r>
                      </m:e>
                      <m:sub>
                        <m:r>
                          <a:rPr lang="es-ES" sz="3100" i="1">
                            <a:latin typeface="Cambria Math" panose="02040503050406030204" pitchFamily="18" charset="0"/>
                            <a:ea typeface="Cambria Math" panose="02040503050406030204" pitchFamily="18" charset="0"/>
                          </a:rPr>
                          <m:t>0</m:t>
                        </m:r>
                      </m:sub>
                    </m:sSub>
                    <m:r>
                      <a:rPr lang="es-ES" sz="3100" i="1">
                        <a:latin typeface="Cambria Math" panose="02040503050406030204" pitchFamily="18" charset="0"/>
                        <a:ea typeface="Cambria Math" panose="02040503050406030204" pitchFamily="18" charset="0"/>
                      </a:rPr>
                      <m:t>=</m:t>
                    </m:r>
                  </m:oMath>
                </a14:m>
                <a:r>
                  <a:rPr lang="es-ES" sz="31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f>
                      <m:fPr>
                        <m:ctrlPr>
                          <a:rPr lang="es-ES" sz="3100" i="1">
                            <a:latin typeface="Cambria Math" panose="02040503050406030204" pitchFamily="18" charset="0"/>
                            <a:ea typeface="Cambria Math" panose="02040503050406030204" pitchFamily="18" charset="0"/>
                            <a:cs typeface="Arial" panose="020B0604020202020204" pitchFamily="34" charset="0"/>
                          </a:rPr>
                        </m:ctrlPr>
                      </m:fPr>
                      <m:num>
                        <m:r>
                          <a:rPr lang="es-ES" sz="3100" i="1">
                            <a:latin typeface="Cambria Math" panose="02040503050406030204" pitchFamily="18" charset="0"/>
                            <a:ea typeface="Cambria Math" panose="02040503050406030204" pitchFamily="18" charset="0"/>
                            <a:cs typeface="Arial" panose="020B0604020202020204" pitchFamily="34" charset="0"/>
                          </a:rPr>
                          <m:t>h</m:t>
                        </m:r>
                      </m:num>
                      <m:den>
                        <m:r>
                          <a:rPr lang="es-ES" sz="3100" i="1">
                            <a:latin typeface="Cambria Math" panose="02040503050406030204" pitchFamily="18" charset="0"/>
                            <a:ea typeface="Cambria Math" panose="02040503050406030204" pitchFamily="18" charset="0"/>
                            <a:cs typeface="Arial" panose="020B0604020202020204" pitchFamily="34" charset="0"/>
                          </a:rPr>
                          <m:t>2</m:t>
                        </m:r>
                        <m:r>
                          <a:rPr lang="es-ES" sz="3100" i="1">
                            <a:latin typeface="Cambria Math" panose="02040503050406030204" pitchFamily="18" charset="0"/>
                            <a:ea typeface="Cambria Math" panose="02040503050406030204" pitchFamily="18" charset="0"/>
                            <a:cs typeface="Arial" panose="020B0604020202020204" pitchFamily="34" charset="0"/>
                          </a:rPr>
                          <m:t>𝑒</m:t>
                        </m:r>
                      </m:den>
                    </m:f>
                    <m:r>
                      <a:rPr lang="es-ES" sz="3100" i="1" smtClean="0">
                        <a:latin typeface="Cambria Math" panose="02040503050406030204" pitchFamily="18" charset="0"/>
                        <a:ea typeface="Cambria Math" panose="02040503050406030204" pitchFamily="18" charset="0"/>
                        <a:cs typeface="Arial" panose="020B0604020202020204" pitchFamily="34" charset="0"/>
                      </a:rPr>
                      <m:t>=</m:t>
                    </m:r>
                  </m:oMath>
                </a14:m>
                <a:r>
                  <a:rPr lang="es-ES" sz="3100" dirty="0">
                    <a:latin typeface="Arial" panose="020B0604020202020204" pitchFamily="34" charset="0"/>
                    <a:cs typeface="Arial" panose="020B0604020202020204" pitchFamily="34" charset="0"/>
                  </a:rPr>
                  <a:t>llamado </a:t>
                </a:r>
                <a:r>
                  <a:rPr lang="es-ES" sz="3100" b="1" dirty="0">
                    <a:latin typeface="Arial" panose="020B0604020202020204" pitchFamily="34" charset="0"/>
                    <a:cs typeface="Arial" panose="020B0604020202020204" pitchFamily="34" charset="0"/>
                  </a:rPr>
                  <a:t>fluxoide</a:t>
                </a:r>
                <a:r>
                  <a:rPr lang="es-ES" sz="3100" dirty="0">
                    <a:latin typeface="Arial" panose="020B0604020202020204" pitchFamily="34" charset="0"/>
                    <a:cs typeface="Arial" panose="020B0604020202020204" pitchFamily="34" charset="0"/>
                  </a:rPr>
                  <a:t>. Al decir que esta cuantificado indicamos que solo puede valer un número entero de veces el fluxoide. </a:t>
                </a:r>
              </a:p>
              <a:p>
                <a:pPr marL="0" indent="0" algn="just">
                  <a:lnSpc>
                    <a:spcPct val="120000"/>
                  </a:lnSpc>
                  <a:buNone/>
                </a:pPr>
                <a:r>
                  <a:rPr lang="es-ES" sz="3100" dirty="0">
                    <a:latin typeface="Arial" panose="020B0604020202020204" pitchFamily="34" charset="0"/>
                    <a:cs typeface="Arial" panose="020B0604020202020204" pitchFamily="34" charset="0"/>
                  </a:rPr>
                  <a:t>Discuta el caso siguiente; enfriamos un anillo superconductor en un pequeño campo magnético que genera un flujo </a:t>
                </a:r>
                <a14:m>
                  <m:oMath xmlns:m="http://schemas.openxmlformats.org/officeDocument/2006/math">
                    <m:sSub>
                      <m:sSubPr>
                        <m:ctrlPr>
                          <a:rPr lang="el-GR" sz="3100" i="1">
                            <a:latin typeface="Cambria Math" panose="02040503050406030204" pitchFamily="18" charset="0"/>
                            <a:ea typeface="Cambria Math" panose="02040503050406030204" pitchFamily="18" charset="0"/>
                          </a:rPr>
                        </m:ctrlPr>
                      </m:sSubPr>
                      <m:e>
                        <m:r>
                          <a:rPr lang="el-GR" sz="3100" i="1">
                            <a:latin typeface="Cambria Math" panose="02040503050406030204" pitchFamily="18" charset="0"/>
                            <a:ea typeface="Cambria Math" panose="02040503050406030204" pitchFamily="18" charset="0"/>
                          </a:rPr>
                          <m:t>∅</m:t>
                        </m:r>
                      </m:e>
                      <m:sub>
                        <m:r>
                          <a:rPr lang="es-ES" sz="3100" i="1">
                            <a:latin typeface="Cambria Math" panose="02040503050406030204" pitchFamily="18" charset="0"/>
                            <a:ea typeface="Cambria Math" panose="02040503050406030204" pitchFamily="18" charset="0"/>
                          </a:rPr>
                          <m:t>0</m:t>
                        </m:r>
                      </m:sub>
                    </m:sSub>
                  </m:oMath>
                </a14:m>
                <a:r>
                  <a:rPr lang="es-ES" sz="3100" dirty="0">
                    <a:latin typeface="Arial" panose="020B0604020202020204" pitchFamily="34" charset="0"/>
                    <a:cs typeface="Arial" panose="020B0604020202020204" pitchFamily="34" charset="0"/>
                  </a:rPr>
                  <a:t>. Luego sacamos el campo magnético, ¿que pasa?</a:t>
                </a:r>
              </a:p>
              <a:p>
                <a:pPr marL="0" indent="0" algn="just">
                  <a:lnSpc>
                    <a:spcPct val="120000"/>
                  </a:lnSpc>
                  <a:buNone/>
                </a:pPr>
                <a:r>
                  <a:rPr lang="es-ES" sz="3100" dirty="0">
                    <a:latin typeface="Arial" panose="020B0604020202020204" pitchFamily="34" charset="0"/>
                    <a:cs typeface="Arial" panose="020B0604020202020204" pitchFamily="34" charset="0"/>
                  </a:rPr>
                  <a:t>  </a:t>
                </a:r>
              </a:p>
              <a:p>
                <a:pPr marL="0" indent="0" algn="just">
                  <a:lnSpc>
                    <a:spcPct val="110000"/>
                  </a:lnSpc>
                  <a:buNone/>
                </a:pPr>
                <a:endParaRPr lang="es-ES" dirty="0">
                  <a:latin typeface="Arial" panose="020B0604020202020204" pitchFamily="34" charset="0"/>
                  <a:cs typeface="Arial" panose="020B0604020202020204" pitchFamily="34" charset="0"/>
                </a:endParaRPr>
              </a:p>
              <a:p>
                <a:pPr marL="0" indent="0" algn="just">
                  <a:lnSpc>
                    <a:spcPct val="110000"/>
                  </a:lnSpc>
                  <a:buNone/>
                </a:pPr>
                <a:r>
                  <a:rPr lang="es-ES" dirty="0">
                    <a:latin typeface="Arial" panose="020B0604020202020204" pitchFamily="34" charset="0"/>
                    <a:cs typeface="Arial" panose="020B0604020202020204" pitchFamily="34" charset="0"/>
                  </a:rPr>
                  <a:t> </a:t>
                </a:r>
              </a:p>
              <a:p>
                <a:pPr marL="0" indent="0">
                  <a:buNone/>
                </a:pPr>
                <a:endParaRPr lang="es-ES" dirty="0"/>
              </a:p>
            </p:txBody>
          </p:sp>
        </mc:Choice>
        <mc:Fallback>
          <p:sp>
            <p:nvSpPr>
              <p:cNvPr id="3" name="Marcador de contenido 2">
                <a:extLst>
                  <a:ext uri="{FF2B5EF4-FFF2-40B4-BE49-F238E27FC236}">
                    <a16:creationId xmlns="" xmlns:a16="http://schemas.microsoft.com/office/drawing/2014/main" id="{75FCD3DA-3F48-4FB0-BE75-12DDF270FBC8}"/>
                  </a:ext>
                </a:extLst>
              </p:cNvPr>
              <p:cNvSpPr>
                <a:spLocks noGrp="1" noRot="1" noChangeAspect="1" noMove="1" noResize="1" noEditPoints="1" noAdjustHandles="1" noChangeArrowheads="1" noChangeShapeType="1" noTextEdit="1"/>
              </p:cNvSpPr>
              <p:nvPr>
                <p:ph idx="1"/>
              </p:nvPr>
            </p:nvSpPr>
            <p:spPr>
              <a:xfrm>
                <a:off x="132734" y="796707"/>
                <a:ext cx="11665976" cy="6164532"/>
              </a:xfrm>
              <a:blipFill>
                <a:blip r:embed="rId2" cstate="print"/>
                <a:stretch>
                  <a:fillRect l="-941" t="-890" r="-993"/>
                </a:stretch>
              </a:blipFill>
            </p:spPr>
            <p:txBody>
              <a:bodyPr/>
              <a:lstStyle/>
              <a:p>
                <a:r>
                  <a:rPr lang="es-ES">
                    <a:noFill/>
                  </a:rPr>
                  <a:t> </a:t>
                </a:r>
              </a:p>
            </p:txBody>
          </p:sp>
        </mc:Fallback>
      </mc:AlternateContent>
    </p:spTree>
    <p:extLst>
      <p:ext uri="{BB962C8B-B14F-4D97-AF65-F5344CB8AC3E}">
        <p14:creationId xmlns="" xmlns:p14="http://schemas.microsoft.com/office/powerpoint/2010/main" val="3977304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D7412F1-FD12-4A9B-8A5A-91E3F494D187}"/>
              </a:ext>
            </a:extLst>
          </p:cNvPr>
          <p:cNvSpPr>
            <a:spLocks noGrp="1"/>
          </p:cNvSpPr>
          <p:nvPr>
            <p:ph type="title"/>
          </p:nvPr>
        </p:nvSpPr>
        <p:spPr>
          <a:xfrm>
            <a:off x="7519219" y="146510"/>
            <a:ext cx="10515600" cy="534527"/>
          </a:xfrm>
        </p:spPr>
        <p:txBody>
          <a:bodyPr>
            <a:normAutofit/>
          </a:bodyPr>
          <a:lstStyle/>
          <a:p>
            <a:r>
              <a:rPr lang="es-ES" sz="3200" b="1" dirty="0">
                <a:solidFill>
                  <a:srgbClr val="FF0000"/>
                </a:solidFill>
                <a:latin typeface="Arial" panose="020B0604020202020204" pitchFamily="34" charset="0"/>
                <a:cs typeface="Arial" panose="020B0604020202020204" pitchFamily="34" charset="0"/>
              </a:rPr>
              <a:t>Efecto Josephson</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8644B42C-5A73-45A8-B8B0-645548C05739}"/>
                  </a:ext>
                </a:extLst>
              </p:cNvPr>
              <p:cNvSpPr>
                <a:spLocks noGrp="1"/>
              </p:cNvSpPr>
              <p:nvPr>
                <p:ph idx="1"/>
              </p:nvPr>
            </p:nvSpPr>
            <p:spPr>
              <a:xfrm>
                <a:off x="162231" y="353961"/>
                <a:ext cx="6797959" cy="6327058"/>
              </a:xfrm>
            </p:spPr>
            <p:txBody>
              <a:bodyPr>
                <a:normAutofit fontScale="47500" lnSpcReduction="20000"/>
              </a:bodyPr>
              <a:lstStyle/>
              <a:p>
                <a:pPr marL="0" indent="0" algn="just">
                  <a:lnSpc>
                    <a:spcPct val="120000"/>
                  </a:lnSpc>
                  <a:buNone/>
                </a:pPr>
                <a:r>
                  <a:rPr lang="es-ES" sz="3200" dirty="0">
                    <a:latin typeface="Arial" panose="020B0604020202020204" pitchFamily="34" charset="0"/>
                    <a:cs typeface="Arial" panose="020B0604020202020204" pitchFamily="34" charset="0"/>
                  </a:rPr>
                  <a:t>En 1962 J. D. Josephson predijo la aparición de una corriente eléctrica por efecto túnel entre dos superconductores separados por una barrera aislante fina (juntura), un año después fueron construidas. Pensemos en dos electrodos metálicos de niobio aislados, por una barrera delgada de unos pocos nm de oxido de aluminio. Si la temperatura es </a:t>
                </a:r>
                <a14:m>
                  <m:oMath xmlns:m="http://schemas.openxmlformats.org/officeDocument/2006/math">
                    <m:r>
                      <a:rPr lang="es-ES" sz="3200" b="0" i="1" smtClean="0">
                        <a:latin typeface="Cambria Math" panose="02040503050406030204" pitchFamily="18" charset="0"/>
                      </a:rPr>
                      <m:t>𝑇</m:t>
                    </m:r>
                    <m:r>
                      <a:rPr lang="es-ES" sz="3200" b="0" i="1" smtClean="0">
                        <a:latin typeface="Cambria Math" panose="02040503050406030204" pitchFamily="18" charset="0"/>
                        <a:ea typeface="Cambria Math" panose="02040503050406030204" pitchFamily="18" charset="0"/>
                      </a:rPr>
                      <m:t>&gt;</m:t>
                    </m:r>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𝑇</m:t>
                        </m:r>
                      </m:e>
                      <m:sub>
                        <m:r>
                          <a:rPr lang="es-ES" sz="3200" b="0" i="1" smtClean="0">
                            <a:latin typeface="Cambria Math" panose="02040503050406030204" pitchFamily="18" charset="0"/>
                            <a:ea typeface="Cambria Math" panose="02040503050406030204" pitchFamily="18" charset="0"/>
                          </a:rPr>
                          <m:t>𝑐</m:t>
                        </m:r>
                      </m:sub>
                    </m:sSub>
                  </m:oMath>
                </a14:m>
                <a:r>
                  <a:rPr lang="es-ES" sz="3200" dirty="0">
                    <a:latin typeface="Arial" panose="020B0604020202020204" pitchFamily="34" charset="0"/>
                    <a:cs typeface="Arial" panose="020B0604020202020204" pitchFamily="34" charset="0"/>
                  </a:rPr>
                  <a:t> (para el niobio </a:t>
                </a:r>
                <a14:m>
                  <m:oMath xmlns:m="http://schemas.openxmlformats.org/officeDocument/2006/math">
                    <m:sSub>
                      <m:sSubPr>
                        <m:ctrlPr>
                          <a:rPr lang="es-ES" sz="3200" i="1">
                            <a:latin typeface="Cambria Math" panose="02040503050406030204" pitchFamily="18" charset="0"/>
                            <a:ea typeface="Cambria Math" panose="02040503050406030204" pitchFamily="18" charset="0"/>
                          </a:rPr>
                        </m:ctrlPr>
                      </m:sSubPr>
                      <m:e>
                        <m:r>
                          <a:rPr lang="es-ES" sz="3200" i="1">
                            <a:latin typeface="Cambria Math" panose="02040503050406030204" pitchFamily="18" charset="0"/>
                            <a:ea typeface="Cambria Math" panose="02040503050406030204" pitchFamily="18" charset="0"/>
                          </a:rPr>
                          <m:t>𝑇</m:t>
                        </m:r>
                      </m:e>
                      <m:sub>
                        <m:r>
                          <a:rPr lang="es-ES" sz="3200" i="1">
                            <a:latin typeface="Cambria Math" panose="02040503050406030204" pitchFamily="18" charset="0"/>
                            <a:ea typeface="Cambria Math" panose="02040503050406030204" pitchFamily="18" charset="0"/>
                          </a:rPr>
                          <m:t>𝑐</m:t>
                        </m:r>
                      </m:sub>
                    </m:sSub>
                    <m:r>
                      <a:rPr lang="es-ES" sz="3200" b="0" i="1" smtClean="0">
                        <a:latin typeface="Cambria Math" panose="02040503050406030204" pitchFamily="18" charset="0"/>
                        <a:ea typeface="Cambria Math" panose="02040503050406030204" pitchFamily="18" charset="0"/>
                      </a:rPr>
                      <m:t>=9,2°</m:t>
                    </m:r>
                    <m:r>
                      <a:rPr lang="es-ES" sz="3200" b="0" i="1" smtClean="0">
                        <a:latin typeface="Cambria Math" panose="02040503050406030204" pitchFamily="18" charset="0"/>
                        <a:ea typeface="Cambria Math" panose="02040503050406030204" pitchFamily="18" charset="0"/>
                      </a:rPr>
                      <m:t>𝐾</m:t>
                    </m:r>
                  </m:oMath>
                </a14:m>
                <a:r>
                  <a:rPr lang="es-ES" sz="3200" dirty="0">
                    <a:latin typeface="Arial" panose="020B0604020202020204" pitchFamily="34" charset="0"/>
                    <a:cs typeface="Arial" panose="020B0604020202020204" pitchFamily="34" charset="0"/>
                  </a:rPr>
                  <a:t>), la juntura se comporta como una resistencia común que sigue la ley de Ohm. Por debajo de la temperatura crítica </a:t>
                </a:r>
                <a14:m>
                  <m:oMath xmlns:m="http://schemas.openxmlformats.org/officeDocument/2006/math">
                    <m:sSub>
                      <m:sSubPr>
                        <m:ctrlPr>
                          <a:rPr lang="es-ES" sz="3200" i="1">
                            <a:latin typeface="Cambria Math" panose="02040503050406030204" pitchFamily="18" charset="0"/>
                            <a:ea typeface="Cambria Math" panose="02040503050406030204" pitchFamily="18" charset="0"/>
                          </a:rPr>
                        </m:ctrlPr>
                      </m:sSubPr>
                      <m:e>
                        <m:r>
                          <a:rPr lang="es-ES" sz="3200" i="1">
                            <a:latin typeface="Cambria Math" panose="02040503050406030204" pitchFamily="18" charset="0"/>
                            <a:ea typeface="Cambria Math" panose="02040503050406030204" pitchFamily="18" charset="0"/>
                          </a:rPr>
                          <m:t>𝑇</m:t>
                        </m:r>
                      </m:e>
                      <m:sub>
                        <m:r>
                          <a:rPr lang="es-ES" sz="3200" i="1">
                            <a:latin typeface="Cambria Math" panose="02040503050406030204" pitchFamily="18" charset="0"/>
                            <a:ea typeface="Cambria Math" panose="02040503050406030204" pitchFamily="18" charset="0"/>
                          </a:rPr>
                          <m:t>𝑐</m:t>
                        </m:r>
                      </m:sub>
                    </m:sSub>
                  </m:oMath>
                </a14:m>
                <a:r>
                  <a:rPr lang="es-ES" sz="3200" dirty="0">
                    <a:latin typeface="Arial" panose="020B0604020202020204" pitchFamily="34" charset="0"/>
                    <a:cs typeface="Arial" panose="020B0604020202020204" pitchFamily="34" charset="0"/>
                  </a:rPr>
                  <a:t>, el niobio se vuelve superconductor, se generan pares de Cooper. Los pares de Cooper no existir en un aislante o en un metal no superconductor, cuando la capa que separa los dos superconductores es estrecha, los pares pueden atravesarla. Las expresiones que gobiernan este fenómeno son:</a:t>
                </a:r>
              </a:p>
              <a:p>
                <a:pPr marL="0" indent="0" algn="just">
                  <a:lnSpc>
                    <a:spcPct val="120000"/>
                  </a:lnSpc>
                  <a:buNone/>
                </a:pPr>
                <a:r>
                  <a:rPr lang="es-ES" sz="3200" dirty="0">
                    <a:latin typeface="Arial" panose="020B0604020202020204" pitchFamily="34" charset="0"/>
                    <a:cs typeface="Arial" panose="020B0604020202020204" pitchFamily="34" charset="0"/>
                  </a:rPr>
                  <a:t>Entre ambos superconductores se establece la siguiente corriente</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cs typeface="Arial" panose="020B0604020202020204" pitchFamily="34" charset="0"/>
                        </a:rPr>
                        <m:t>𝐼</m:t>
                      </m:r>
                      <m:r>
                        <a:rPr lang="es-ES" sz="3200" b="0" i="1" smtClean="0">
                          <a:latin typeface="Cambria Math" panose="02040503050406030204" pitchFamily="18" charset="0"/>
                          <a:cs typeface="Arial" panose="020B0604020202020204" pitchFamily="34" charset="0"/>
                        </a:rPr>
                        <m:t>=</m:t>
                      </m:r>
                      <m:sSub>
                        <m:sSubPr>
                          <m:ctrlPr>
                            <a:rPr lang="es-ES" sz="3200" b="0" i="1" smtClean="0">
                              <a:latin typeface="Cambria Math" panose="02040503050406030204" pitchFamily="18" charset="0"/>
                              <a:cs typeface="Arial" panose="020B0604020202020204" pitchFamily="34" charset="0"/>
                            </a:rPr>
                          </m:ctrlPr>
                        </m:sSubPr>
                        <m:e>
                          <m:r>
                            <a:rPr lang="es-ES" sz="3200" b="0" i="1" smtClean="0">
                              <a:latin typeface="Cambria Math" panose="02040503050406030204" pitchFamily="18" charset="0"/>
                              <a:cs typeface="Arial" panose="020B0604020202020204" pitchFamily="34" charset="0"/>
                            </a:rPr>
                            <m:t>𝐼</m:t>
                          </m:r>
                        </m:e>
                        <m:sub>
                          <m:r>
                            <a:rPr lang="es-ES" sz="3200" b="0" i="1" smtClean="0">
                              <a:latin typeface="Cambria Math" panose="02040503050406030204" pitchFamily="18" charset="0"/>
                              <a:cs typeface="Arial" panose="020B0604020202020204" pitchFamily="34" charset="0"/>
                            </a:rPr>
                            <m:t>𝑐</m:t>
                          </m:r>
                        </m:sub>
                      </m:sSub>
                      <m:r>
                        <a:rPr lang="es-ES" sz="3200" b="0" i="1" smtClean="0">
                          <a:latin typeface="Cambria Math" panose="02040503050406030204" pitchFamily="18" charset="0"/>
                          <a:cs typeface="Arial" panose="020B0604020202020204" pitchFamily="34" charset="0"/>
                        </a:rPr>
                        <m:t>𝑠𝑒𝑛</m:t>
                      </m:r>
                      <m:r>
                        <a:rPr lang="es-ES" sz="3200" b="0" i="1" smtClean="0">
                          <a:latin typeface="Cambria Math" panose="02040503050406030204" pitchFamily="18" charset="0"/>
                          <a:ea typeface="Cambria Math" panose="02040503050406030204" pitchFamily="18" charset="0"/>
                          <a:cs typeface="Arial" panose="020B0604020202020204" pitchFamily="34" charset="0"/>
                        </a:rPr>
                        <m:t>∆</m:t>
                      </m:r>
                      <m:r>
                        <a:rPr lang="es-ES" sz="3200" b="0" i="1" smtClean="0">
                          <a:latin typeface="Cambria Math" panose="02040503050406030204" pitchFamily="18" charset="0"/>
                          <a:ea typeface="Cambria Math" panose="02040503050406030204" pitchFamily="18" charset="0"/>
                          <a:cs typeface="Arial" panose="020B0604020202020204" pitchFamily="34" charset="0"/>
                        </a:rPr>
                        <m:t>𝜑</m:t>
                      </m:r>
                    </m:oMath>
                  </m:oMathPara>
                </a14:m>
                <a:endParaRPr lang="es-ES" sz="3200" dirty="0">
                  <a:latin typeface="Arial" panose="020B0604020202020204" pitchFamily="34" charset="0"/>
                  <a:cs typeface="Arial" panose="020B0604020202020204" pitchFamily="34" charset="0"/>
                </a:endParaRPr>
              </a:p>
              <a:p>
                <a:pPr marL="0" indent="0" algn="just">
                  <a:lnSpc>
                    <a:spcPct val="120000"/>
                  </a:lnSpc>
                  <a:buNone/>
                </a:pPr>
                <a:r>
                  <a:rPr lang="es-ES" sz="3200" dirty="0">
                    <a:latin typeface="Arial" panose="020B0604020202020204" pitchFamily="34" charset="0"/>
                    <a:cs typeface="Arial" panose="020B0604020202020204" pitchFamily="34" charset="0"/>
                  </a:rPr>
                  <a:t>donde </a:t>
                </a:r>
                <a14:m>
                  <m:oMath xmlns:m="http://schemas.openxmlformats.org/officeDocument/2006/math">
                    <m:r>
                      <a:rPr lang="es-ES" sz="3200" i="1">
                        <a:latin typeface="Cambria Math" panose="02040503050406030204" pitchFamily="18" charset="0"/>
                        <a:ea typeface="Cambria Math" panose="02040503050406030204" pitchFamily="18" charset="0"/>
                        <a:cs typeface="Arial" panose="020B0604020202020204" pitchFamily="34" charset="0"/>
                      </a:rPr>
                      <m:t>∆</m:t>
                    </m:r>
                    <m:r>
                      <a:rPr lang="es-ES" sz="3200" i="1">
                        <a:latin typeface="Cambria Math" panose="02040503050406030204" pitchFamily="18" charset="0"/>
                        <a:ea typeface="Cambria Math" panose="02040503050406030204" pitchFamily="18" charset="0"/>
                        <a:cs typeface="Arial" panose="020B0604020202020204" pitchFamily="34" charset="0"/>
                      </a:rPr>
                      <m:t>𝜑</m:t>
                    </m:r>
                  </m:oMath>
                </a14:m>
                <a:r>
                  <a:rPr lang="es-ES" sz="3200" dirty="0">
                    <a:latin typeface="Arial" panose="020B0604020202020204" pitchFamily="34" charset="0"/>
                    <a:cs typeface="Arial" panose="020B0604020202020204" pitchFamily="34" charset="0"/>
                  </a:rPr>
                  <a:t> es la diferencia de fase entre las funciones de onda en los dos superconductores y </a:t>
                </a:r>
                <a14:m>
                  <m:oMath xmlns:m="http://schemas.openxmlformats.org/officeDocument/2006/math">
                    <m:sSub>
                      <m:sSubPr>
                        <m:ctrlPr>
                          <a:rPr lang="es-ES" sz="3200" i="1">
                            <a:latin typeface="Cambria Math" panose="02040503050406030204" pitchFamily="18" charset="0"/>
                            <a:cs typeface="Arial" panose="020B0604020202020204" pitchFamily="34" charset="0"/>
                          </a:rPr>
                        </m:ctrlPr>
                      </m:sSubPr>
                      <m:e>
                        <m:r>
                          <a:rPr lang="es-ES" sz="3200" i="1">
                            <a:latin typeface="Cambria Math" panose="02040503050406030204" pitchFamily="18" charset="0"/>
                            <a:cs typeface="Arial" panose="020B0604020202020204" pitchFamily="34" charset="0"/>
                          </a:rPr>
                          <m:t>𝐼</m:t>
                        </m:r>
                      </m:e>
                      <m:sub>
                        <m:r>
                          <a:rPr lang="es-ES" sz="3200" i="1">
                            <a:latin typeface="Cambria Math" panose="02040503050406030204" pitchFamily="18" charset="0"/>
                            <a:cs typeface="Arial" panose="020B0604020202020204" pitchFamily="34" charset="0"/>
                          </a:rPr>
                          <m:t>𝑐</m:t>
                        </m:r>
                      </m:sub>
                    </m:sSub>
                  </m:oMath>
                </a14:m>
                <a:r>
                  <a:rPr lang="es-ES" sz="3200" dirty="0">
                    <a:latin typeface="Arial" panose="020B0604020202020204" pitchFamily="34" charset="0"/>
                    <a:cs typeface="Arial" panose="020B0604020202020204" pitchFamily="34" charset="0"/>
                  </a:rPr>
                  <a:t> es la máxima corriente que puede soportar el sistema. La corriente fluye de un bloque sin que sea preciso que exista diferencia de potencial ni campo magnético aplicado entre uno y otro. Este efecto es llamado “efecto Josephson </a:t>
                </a:r>
                <a:r>
                  <a:rPr lang="es-ES" sz="3200" dirty="0" err="1">
                    <a:latin typeface="Arial" panose="020B0604020202020204" pitchFamily="34" charset="0"/>
                    <a:cs typeface="Arial" panose="020B0604020202020204" pitchFamily="34" charset="0"/>
                  </a:rPr>
                  <a:t>dc</a:t>
                </a:r>
                <a:r>
                  <a:rPr lang="es-ES" sz="3200" dirty="0">
                    <a:latin typeface="Arial" panose="020B0604020202020204" pitchFamily="34" charset="0"/>
                    <a:cs typeface="Arial" panose="020B0604020202020204" pitchFamily="34" charset="0"/>
                  </a:rPr>
                  <a:t>”</a:t>
                </a:r>
              </a:p>
              <a:p>
                <a:pPr marL="0" indent="0" algn="just">
                  <a:lnSpc>
                    <a:spcPct val="120000"/>
                  </a:lnSpc>
                  <a:buNone/>
                </a:pPr>
                <a:r>
                  <a:rPr lang="es-ES" sz="3200" dirty="0">
                    <a:latin typeface="Arial" panose="020B0604020202020204" pitchFamily="34" charset="0"/>
                    <a:cs typeface="Arial" panose="020B0604020202020204" pitchFamily="34" charset="0"/>
                  </a:rPr>
                  <a:t>En el esquema se observa dos tipos de junturas Josephson y una unión con las funciones de onda y las ecuaciones fundamentales. Si los dos superconductores están suficientemente próximos actuaran como si fueran un solo superconductor, (acoplamiento débil). Este tipo de acoplamiento se puede lograr por medio de contactos tipo punta, óxidos poco conductores y en algunos casos con limites de granos cristalográficos. </a:t>
                </a:r>
              </a:p>
              <a:p>
                <a:pPr marL="0" indent="0" algn="ctr">
                  <a:lnSpc>
                    <a:spcPct val="120000"/>
                  </a:lnSpc>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8644B42C-5A73-45A8-B8B0-645548C05739}"/>
                  </a:ext>
                </a:extLst>
              </p:cNvPr>
              <p:cNvSpPr>
                <a:spLocks noGrp="1" noRot="1" noChangeAspect="1" noMove="1" noResize="1" noEditPoints="1" noAdjustHandles="1" noChangeArrowheads="1" noChangeShapeType="1" noTextEdit="1"/>
              </p:cNvSpPr>
              <p:nvPr>
                <p:ph idx="1"/>
              </p:nvPr>
            </p:nvSpPr>
            <p:spPr>
              <a:xfrm>
                <a:off x="162231" y="353961"/>
                <a:ext cx="6797959" cy="6327058"/>
              </a:xfrm>
              <a:blipFill>
                <a:blip r:embed="rId2" cstate="print"/>
                <a:stretch>
                  <a:fillRect l="-359" t="-193" r="-359"/>
                </a:stretch>
              </a:blipFill>
            </p:spPr>
            <p:txBody>
              <a:bodyPr/>
              <a:lstStyle/>
              <a:p>
                <a:r>
                  <a:rPr lang="es-ES">
                    <a:noFill/>
                  </a:rPr>
                  <a:t> </a:t>
                </a:r>
              </a:p>
            </p:txBody>
          </p:sp>
        </mc:Fallback>
      </mc:AlternateContent>
      <p:sp>
        <p:nvSpPr>
          <p:cNvPr id="9" name="AutoShape 7" descr="R_ {n} \ ">
            <a:extLst>
              <a:ext uri="{FF2B5EF4-FFF2-40B4-BE49-F238E27FC236}">
                <a16:creationId xmlns="" xmlns:a16="http://schemas.microsoft.com/office/drawing/2014/main" id="{04A3E4CC-DAAB-420A-9BC1-A2AED15A0D88}"/>
              </a:ext>
            </a:extLst>
          </p:cNvPr>
          <p:cNvSpPr>
            <a:spLocks noChangeAspect="1" noChangeArrowheads="1"/>
          </p:cNvSpPr>
          <p:nvPr/>
        </p:nvSpPr>
        <p:spPr bwMode="auto">
          <a:xfrm>
            <a:off x="10361613"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4" name="Imagen 3">
            <a:extLst>
              <a:ext uri="{FF2B5EF4-FFF2-40B4-BE49-F238E27FC236}">
                <a16:creationId xmlns="" xmlns:a16="http://schemas.microsoft.com/office/drawing/2014/main" id="{9BAA33A3-50D2-44E2-A3CA-9627622F0BC2}"/>
              </a:ext>
            </a:extLst>
          </p:cNvPr>
          <p:cNvPicPr>
            <a:picLocks noChangeAspect="1"/>
          </p:cNvPicPr>
          <p:nvPr/>
        </p:nvPicPr>
        <p:blipFill>
          <a:blip r:embed="rId3" cstate="print"/>
          <a:stretch>
            <a:fillRect/>
          </a:stretch>
        </p:blipFill>
        <p:spPr>
          <a:xfrm>
            <a:off x="6960190" y="858017"/>
            <a:ext cx="4829808" cy="3212537"/>
          </a:xfrm>
          <a:prstGeom prst="rect">
            <a:avLst/>
          </a:prstGeom>
        </p:spPr>
      </p:pic>
      <p:pic>
        <p:nvPicPr>
          <p:cNvPr id="6" name="Imagen 5">
            <a:extLst>
              <a:ext uri="{FF2B5EF4-FFF2-40B4-BE49-F238E27FC236}">
                <a16:creationId xmlns="" xmlns:a16="http://schemas.microsoft.com/office/drawing/2014/main" id="{1EAC3820-724E-4A64-9A00-B1D46C898325}"/>
              </a:ext>
            </a:extLst>
          </p:cNvPr>
          <p:cNvPicPr>
            <a:picLocks noChangeAspect="1"/>
          </p:cNvPicPr>
          <p:nvPr/>
        </p:nvPicPr>
        <p:blipFill>
          <a:blip r:embed="rId4" cstate="print"/>
          <a:stretch>
            <a:fillRect/>
          </a:stretch>
        </p:blipFill>
        <p:spPr>
          <a:xfrm>
            <a:off x="7519219" y="4417141"/>
            <a:ext cx="3981450" cy="1952625"/>
          </a:xfrm>
          <a:prstGeom prst="rect">
            <a:avLst/>
          </a:prstGeom>
        </p:spPr>
      </p:pic>
    </p:spTree>
    <p:extLst>
      <p:ext uri="{BB962C8B-B14F-4D97-AF65-F5344CB8AC3E}">
        <p14:creationId xmlns="" xmlns:p14="http://schemas.microsoft.com/office/powerpoint/2010/main" val="3309607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79D0DF5-894D-48E3-82A7-61F4B6B703A8}"/>
              </a:ext>
            </a:extLst>
          </p:cNvPr>
          <p:cNvSpPr>
            <a:spLocks noGrp="1"/>
          </p:cNvSpPr>
          <p:nvPr>
            <p:ph type="title"/>
          </p:nvPr>
        </p:nvSpPr>
        <p:spPr>
          <a:xfrm>
            <a:off x="838200" y="81399"/>
            <a:ext cx="10515600" cy="446036"/>
          </a:xfrm>
        </p:spPr>
        <p:txBody>
          <a:bodyPr>
            <a:noAutofit/>
          </a:bodyPr>
          <a:lstStyle/>
          <a:p>
            <a:pPr algn="ctr"/>
            <a:r>
              <a:rPr lang="es-ES" sz="3200" b="1" dirty="0">
                <a:solidFill>
                  <a:srgbClr val="FF0000"/>
                </a:solidFill>
                <a:latin typeface="Arial" panose="020B0604020202020204" pitchFamily="34" charset="0"/>
                <a:cs typeface="Arial" panose="020B0604020202020204" pitchFamily="34" charset="0"/>
              </a:rPr>
              <a:t>Interferencia cuántica, Squid</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79E3F94F-C7DC-4C0B-A586-05A542CB60C1}"/>
                  </a:ext>
                </a:extLst>
              </p:cNvPr>
              <p:cNvSpPr>
                <a:spLocks noGrp="1"/>
              </p:cNvSpPr>
              <p:nvPr>
                <p:ph idx="1"/>
              </p:nvPr>
            </p:nvSpPr>
            <p:spPr>
              <a:xfrm>
                <a:off x="147484" y="422787"/>
                <a:ext cx="12044516" cy="6317227"/>
              </a:xfrm>
            </p:spPr>
            <p:txBody>
              <a:bodyPr>
                <a:noAutofit/>
              </a:bodyPr>
              <a:lstStyle/>
              <a:p>
                <a:pPr marL="0" indent="0" algn="just">
                  <a:lnSpc>
                    <a:spcPct val="100000"/>
                  </a:lnSpc>
                  <a:buNone/>
                </a:pPr>
                <a:r>
                  <a:rPr lang="es-ES" sz="1900" dirty="0">
                    <a:latin typeface="Arial" panose="020B0604020202020204" pitchFamily="34" charset="0"/>
                    <a:cs typeface="Arial" panose="020B0604020202020204" pitchFamily="34" charset="0"/>
                  </a:rPr>
                  <a:t>Además, se determino  que si se mantenía una diferencia de potencial en la unión </a:t>
                </a:r>
                <a14:m>
                  <m:oMath xmlns:m="http://schemas.openxmlformats.org/officeDocument/2006/math">
                    <m:r>
                      <a:rPr lang="es-ES" sz="1900" i="1">
                        <a:latin typeface="Cambria Math" panose="02040503050406030204" pitchFamily="18" charset="0"/>
                        <a:cs typeface="Arial" panose="020B0604020202020204" pitchFamily="34" charset="0"/>
                      </a:rPr>
                      <m:t>𝑉</m:t>
                    </m:r>
                  </m:oMath>
                </a14:m>
                <a:r>
                  <a:rPr lang="es-ES" sz="1900" dirty="0">
                    <a:latin typeface="Arial" panose="020B0604020202020204" pitchFamily="34" charset="0"/>
                    <a:cs typeface="Arial" panose="020B0604020202020204" pitchFamily="34" charset="0"/>
                  </a:rPr>
                  <a:t> , entonces </a:t>
                </a:r>
                <a14:m>
                  <m:oMath xmlns:m="http://schemas.openxmlformats.org/officeDocument/2006/math">
                    <m:r>
                      <a:rPr lang="es-ES" sz="1900" i="1">
                        <a:latin typeface="Cambria Math" panose="02040503050406030204" pitchFamily="18" charset="0"/>
                        <a:ea typeface="Cambria Math" panose="02040503050406030204" pitchFamily="18" charset="0"/>
                        <a:cs typeface="Arial" panose="020B0604020202020204" pitchFamily="34" charset="0"/>
                      </a:rPr>
                      <m:t>∆</m:t>
                    </m:r>
                    <m:r>
                      <a:rPr lang="es-ES" sz="1900" i="1">
                        <a:latin typeface="Cambria Math" panose="02040503050406030204" pitchFamily="18" charset="0"/>
                        <a:ea typeface="Cambria Math" panose="02040503050406030204" pitchFamily="18" charset="0"/>
                        <a:cs typeface="Arial" panose="020B0604020202020204" pitchFamily="34" charset="0"/>
                      </a:rPr>
                      <m:t>𝜑</m:t>
                    </m:r>
                  </m:oMath>
                </a14:m>
                <a:r>
                  <a:rPr lang="es-ES" sz="1900" dirty="0">
                    <a:latin typeface="Arial" panose="020B0604020202020204" pitchFamily="34" charset="0"/>
                    <a:cs typeface="Arial" panose="020B0604020202020204" pitchFamily="34" charset="0"/>
                  </a:rPr>
                  <a:t>  evoluciona según </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𝑑</m:t>
                          </m:r>
                          <m:d>
                            <m:dPr>
                              <m:ctrlPr>
                                <a:rPr lang="es-ES" sz="1900" i="1">
                                  <a:latin typeface="Cambria Math" panose="02040503050406030204" pitchFamily="18" charset="0"/>
                                  <a:cs typeface="Arial" panose="020B0604020202020204" pitchFamily="34" charset="0"/>
                                </a:rPr>
                              </m:ctrlPr>
                            </m:dPr>
                            <m:e>
                              <m:r>
                                <a:rPr lang="es-ES" sz="1900" i="1">
                                  <a:latin typeface="Cambria Math" panose="02040503050406030204" pitchFamily="18" charset="0"/>
                                  <a:ea typeface="Cambria Math" panose="02040503050406030204" pitchFamily="18" charset="0"/>
                                  <a:cs typeface="Arial" panose="020B0604020202020204" pitchFamily="34" charset="0"/>
                                </a:rPr>
                                <m:t>∆</m:t>
                              </m:r>
                              <m:r>
                                <a:rPr lang="es-ES" sz="1900" i="1">
                                  <a:latin typeface="Cambria Math" panose="02040503050406030204" pitchFamily="18" charset="0"/>
                                  <a:ea typeface="Cambria Math" panose="02040503050406030204" pitchFamily="18" charset="0"/>
                                  <a:cs typeface="Arial" panose="020B0604020202020204" pitchFamily="34" charset="0"/>
                                </a:rPr>
                                <m:t>𝜑</m:t>
                              </m:r>
                            </m:e>
                          </m:d>
                        </m:num>
                        <m:den>
                          <m:r>
                            <a:rPr lang="es-ES" sz="1900" i="1">
                              <a:latin typeface="Cambria Math" panose="02040503050406030204" pitchFamily="18" charset="0"/>
                              <a:cs typeface="Arial" panose="020B0604020202020204" pitchFamily="34" charset="0"/>
                            </a:rPr>
                            <m:t>𝑑𝑡</m:t>
                          </m:r>
                        </m:den>
                      </m:f>
                      <m:r>
                        <a:rPr lang="es-ES" sz="1900" i="1">
                          <a:latin typeface="Cambria Math" panose="02040503050406030204" pitchFamily="18" charset="0"/>
                          <a:cs typeface="Arial" panose="020B0604020202020204" pitchFamily="34" charset="0"/>
                        </a:rPr>
                        <m:t>=</m:t>
                      </m:r>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2</m:t>
                          </m:r>
                          <m:r>
                            <a:rPr lang="es-ES" sz="1900" i="1">
                              <a:latin typeface="Cambria Math" panose="02040503050406030204" pitchFamily="18" charset="0"/>
                              <a:cs typeface="Arial" panose="020B0604020202020204" pitchFamily="34" charset="0"/>
                            </a:rPr>
                            <m:t>𝑒𝑉</m:t>
                          </m:r>
                        </m:num>
                        <m:den>
                          <m:r>
                            <a:rPr lang="es-ES" sz="1900" i="1">
                              <a:latin typeface="Cambria Math" panose="02040503050406030204" pitchFamily="18" charset="0"/>
                              <a:ea typeface="Cambria Math" panose="02040503050406030204" pitchFamily="18" charset="0"/>
                              <a:cs typeface="Arial" panose="020B0604020202020204" pitchFamily="34" charset="0"/>
                            </a:rPr>
                            <m:t>ℏ</m:t>
                          </m:r>
                        </m:den>
                      </m:f>
                    </m:oMath>
                  </m:oMathPara>
                </a14:m>
                <a:endParaRPr lang="es-ES" sz="1900" dirty="0">
                  <a:latin typeface="Arial" panose="020B0604020202020204" pitchFamily="34" charset="0"/>
                  <a:cs typeface="Arial" panose="020B0604020202020204" pitchFamily="34" charset="0"/>
                </a:endParaRPr>
              </a:p>
              <a:p>
                <a:pPr marL="0" indent="0" algn="just">
                  <a:lnSpc>
                    <a:spcPct val="100000"/>
                  </a:lnSpc>
                  <a:buNone/>
                </a:pPr>
                <a:r>
                  <a:rPr lang="es-ES" sz="1900" dirty="0">
                    <a:latin typeface="Arial" panose="020B0604020202020204" pitchFamily="34" charset="0"/>
                    <a:cs typeface="Arial" panose="020B0604020202020204" pitchFamily="34" charset="0"/>
                  </a:rPr>
                  <a:t>Llamado “efecto Josephson ac”. Vemos</a:t>
                </a:r>
              </a:p>
              <a:p>
                <a:pPr marL="0" indent="0" algn="ctr">
                  <a:lnSpc>
                    <a:spcPct val="100000"/>
                  </a:lnSpc>
                  <a:buNone/>
                </a:pPr>
                <a14:m>
                  <m:oMath xmlns:m="http://schemas.openxmlformats.org/officeDocument/2006/math">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𝑑</m:t>
                        </m:r>
                        <m:d>
                          <m:dPr>
                            <m:ctrlPr>
                              <a:rPr lang="es-ES" sz="1900" i="1">
                                <a:latin typeface="Cambria Math" panose="02040503050406030204" pitchFamily="18" charset="0"/>
                                <a:cs typeface="Arial" panose="020B0604020202020204" pitchFamily="34" charset="0"/>
                              </a:rPr>
                            </m:ctrlPr>
                          </m:dPr>
                          <m:e>
                            <m:r>
                              <a:rPr lang="es-ES" sz="1900" i="1">
                                <a:latin typeface="Cambria Math" panose="02040503050406030204" pitchFamily="18" charset="0"/>
                                <a:ea typeface="Cambria Math" panose="02040503050406030204" pitchFamily="18" charset="0"/>
                                <a:cs typeface="Arial" panose="020B0604020202020204" pitchFamily="34" charset="0"/>
                              </a:rPr>
                              <m:t>∆</m:t>
                            </m:r>
                            <m:r>
                              <a:rPr lang="es-ES" sz="1900" i="1">
                                <a:latin typeface="Cambria Math" panose="02040503050406030204" pitchFamily="18" charset="0"/>
                                <a:ea typeface="Cambria Math" panose="02040503050406030204" pitchFamily="18" charset="0"/>
                                <a:cs typeface="Arial" panose="020B0604020202020204" pitchFamily="34" charset="0"/>
                              </a:rPr>
                              <m:t>𝜑</m:t>
                            </m:r>
                          </m:e>
                        </m:d>
                      </m:num>
                      <m:den>
                        <m:r>
                          <a:rPr lang="es-ES" sz="1900" i="1">
                            <a:latin typeface="Cambria Math" panose="02040503050406030204" pitchFamily="18" charset="0"/>
                            <a:cs typeface="Arial" panose="020B0604020202020204" pitchFamily="34" charset="0"/>
                          </a:rPr>
                          <m:t>𝑑𝑡</m:t>
                        </m:r>
                      </m:den>
                    </m:f>
                    <m:r>
                      <a:rPr lang="es-ES" sz="1900" b="0" i="1" smtClean="0">
                        <a:latin typeface="Cambria Math" panose="02040503050406030204" pitchFamily="18" charset="0"/>
                        <a:cs typeface="Arial" panose="020B0604020202020204" pitchFamily="34" charset="0"/>
                      </a:rPr>
                      <m:t>=</m:t>
                    </m:r>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2</m:t>
                        </m:r>
                        <m:r>
                          <a:rPr lang="es-ES" sz="1900" i="1">
                            <a:latin typeface="Cambria Math" panose="02040503050406030204" pitchFamily="18" charset="0"/>
                            <a:cs typeface="Arial" panose="020B0604020202020204" pitchFamily="34" charset="0"/>
                          </a:rPr>
                          <m:t>𝑒</m:t>
                        </m:r>
                      </m:num>
                      <m:den>
                        <m:r>
                          <a:rPr lang="es-ES" sz="1900" i="1">
                            <a:latin typeface="Cambria Math" panose="02040503050406030204" pitchFamily="18" charset="0"/>
                            <a:ea typeface="Cambria Math" panose="02040503050406030204" pitchFamily="18" charset="0"/>
                            <a:cs typeface="Arial" panose="020B0604020202020204" pitchFamily="34" charset="0"/>
                          </a:rPr>
                          <m:t>ℏ</m:t>
                        </m:r>
                      </m:den>
                    </m:f>
                    <m:d>
                      <m:dPr>
                        <m:ctrlPr>
                          <a:rPr lang="es-ES" sz="1900" i="1" smtClean="0">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90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900" b="0" i="1" smtClean="0">
                                <a:latin typeface="Cambria Math" panose="02040503050406030204" pitchFamily="18" charset="0"/>
                                <a:ea typeface="Cambria Math" panose="02040503050406030204" pitchFamily="18" charset="0"/>
                                <a:cs typeface="Arial" panose="020B0604020202020204" pitchFamily="34" charset="0"/>
                              </a:rPr>
                              <m:t>𝑉</m:t>
                            </m:r>
                          </m:e>
                          <m:sub>
                            <m:r>
                              <a:rPr lang="es-ES" sz="1900" b="0" i="1" smtClean="0">
                                <a:latin typeface="Cambria Math" panose="02040503050406030204" pitchFamily="18" charset="0"/>
                                <a:ea typeface="Cambria Math" panose="02040503050406030204" pitchFamily="18" charset="0"/>
                                <a:cs typeface="Arial" panose="020B0604020202020204" pitchFamily="34" charset="0"/>
                              </a:rPr>
                              <m:t>1</m:t>
                            </m:r>
                          </m:sub>
                        </m:sSub>
                        <m:r>
                          <a:rPr lang="es-ES" sz="19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900" b="0" i="1" smtClean="0">
                                <a:latin typeface="Cambria Math" panose="02040503050406030204" pitchFamily="18" charset="0"/>
                                <a:ea typeface="Cambria Math" panose="02040503050406030204" pitchFamily="18" charset="0"/>
                                <a:cs typeface="Arial" panose="020B0604020202020204" pitchFamily="34" charset="0"/>
                              </a:rPr>
                            </m:ctrlPr>
                          </m:sSubPr>
                          <m:e>
                            <m:r>
                              <a:rPr lang="es-ES" sz="1900" b="0" i="1" smtClean="0">
                                <a:latin typeface="Cambria Math" panose="02040503050406030204" pitchFamily="18" charset="0"/>
                                <a:ea typeface="Cambria Math" panose="02040503050406030204" pitchFamily="18" charset="0"/>
                                <a:cs typeface="Arial" panose="020B0604020202020204" pitchFamily="34" charset="0"/>
                              </a:rPr>
                              <m:t>𝑉</m:t>
                            </m:r>
                          </m:e>
                          <m:sub>
                            <m:r>
                              <a:rPr lang="es-ES" sz="1900" b="0" i="1" smtClean="0">
                                <a:latin typeface="Cambria Math" panose="02040503050406030204" pitchFamily="18" charset="0"/>
                                <a:ea typeface="Cambria Math" panose="02040503050406030204" pitchFamily="18" charset="0"/>
                                <a:cs typeface="Arial" panose="020B0604020202020204" pitchFamily="34" charset="0"/>
                              </a:rPr>
                              <m:t>2</m:t>
                            </m:r>
                          </m:sub>
                        </m:sSub>
                      </m:e>
                    </m:d>
                  </m:oMath>
                </a14:m>
                <a:r>
                  <a:rPr lang="es-ES" sz="1900" dirty="0">
                    <a:latin typeface="Arial" panose="020B0604020202020204" pitchFamily="34" charset="0"/>
                    <a:cs typeface="Arial" panose="020B0604020202020204" pitchFamily="34" charset="0"/>
                  </a:rPr>
                  <a:t>  Integrando </a:t>
                </a:r>
                <a14:m>
                  <m:oMath xmlns:m="http://schemas.openxmlformats.org/officeDocument/2006/math">
                    <m:r>
                      <a:rPr lang="es-ES" sz="1900" i="1" smtClean="0">
                        <a:latin typeface="Cambria Math" panose="02040503050406030204" pitchFamily="18" charset="0"/>
                        <a:ea typeface="Cambria Math" panose="02040503050406030204" pitchFamily="18" charset="0"/>
                        <a:cs typeface="Arial" panose="020B0604020202020204" pitchFamily="34" charset="0"/>
                      </a:rPr>
                      <m:t>𝜑</m:t>
                    </m:r>
                    <m:r>
                      <a:rPr lang="es-ES" sz="19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2</m:t>
                        </m:r>
                        <m:r>
                          <a:rPr lang="es-ES" sz="1900" i="1">
                            <a:latin typeface="Cambria Math" panose="02040503050406030204" pitchFamily="18" charset="0"/>
                            <a:cs typeface="Arial" panose="020B0604020202020204" pitchFamily="34" charset="0"/>
                          </a:rPr>
                          <m:t>𝑒</m:t>
                        </m:r>
                      </m:num>
                      <m:den>
                        <m:r>
                          <a:rPr lang="es-ES" sz="1900" i="1">
                            <a:latin typeface="Cambria Math" panose="02040503050406030204" pitchFamily="18" charset="0"/>
                            <a:ea typeface="Cambria Math" panose="02040503050406030204" pitchFamily="18" charset="0"/>
                            <a:cs typeface="Arial" panose="020B0604020202020204" pitchFamily="34" charset="0"/>
                          </a:rPr>
                          <m:t>ℏ</m:t>
                        </m:r>
                      </m:den>
                    </m:f>
                    <m:d>
                      <m:dPr>
                        <m:ctrlPr>
                          <a:rPr lang="es-ES" sz="19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1</m:t>
                            </m:r>
                          </m:sub>
                        </m:sSub>
                        <m:r>
                          <a:rPr lang="es-ES" sz="1900" i="1">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2</m:t>
                            </m:r>
                          </m:sub>
                        </m:sSub>
                      </m:e>
                    </m:d>
                    <m:r>
                      <a:rPr lang="es-ES" sz="1900" b="0" i="1" smtClean="0">
                        <a:latin typeface="Cambria Math" panose="02040503050406030204" pitchFamily="18" charset="0"/>
                        <a:ea typeface="Cambria Math" panose="02040503050406030204" pitchFamily="18" charset="0"/>
                        <a:cs typeface="Arial" panose="020B0604020202020204" pitchFamily="34" charset="0"/>
                      </a:rPr>
                      <m:t>𝑡</m:t>
                    </m:r>
                    <m:r>
                      <a:rPr lang="es-ES" sz="19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smtClean="0">
                            <a:latin typeface="Cambria Math" panose="02040503050406030204" pitchFamily="18" charset="0"/>
                            <a:ea typeface="Cambria Math" panose="02040503050406030204" pitchFamily="18" charset="0"/>
                            <a:cs typeface="Arial" panose="020B0604020202020204" pitchFamily="34" charset="0"/>
                          </a:rPr>
                          <m:t>𝜑</m:t>
                        </m:r>
                      </m:e>
                      <m:sub>
                        <m:r>
                          <a:rPr lang="es-ES" sz="1900" b="0" i="1" smtClean="0">
                            <a:latin typeface="Cambria Math" panose="02040503050406030204" pitchFamily="18" charset="0"/>
                            <a:ea typeface="Cambria Math" panose="02040503050406030204" pitchFamily="18" charset="0"/>
                            <a:cs typeface="Arial" panose="020B0604020202020204" pitchFamily="34" charset="0"/>
                          </a:rPr>
                          <m:t>0</m:t>
                        </m:r>
                      </m:sub>
                    </m:sSub>
                  </m:oMath>
                </a14:m>
                <a:endParaRPr lang="es-ES" sz="1900" dirty="0">
                  <a:latin typeface="Arial" panose="020B0604020202020204" pitchFamily="34" charset="0"/>
                  <a:cs typeface="Arial" panose="020B0604020202020204" pitchFamily="34" charset="0"/>
                </a:endParaRPr>
              </a:p>
              <a:p>
                <a:pPr marL="0" indent="0" algn="just">
                  <a:lnSpc>
                    <a:spcPct val="100000"/>
                  </a:lnSpc>
                  <a:buNone/>
                </a:pPr>
                <a:r>
                  <a:rPr lang="es-ES" sz="1900" dirty="0">
                    <a:latin typeface="Arial" panose="020B0604020202020204" pitchFamily="34" charset="0"/>
                    <a:cs typeface="Arial" panose="020B0604020202020204" pitchFamily="34" charset="0"/>
                  </a:rPr>
                  <a:t>reemplazando en </a:t>
                </a:r>
                <a14:m>
                  <m:oMath xmlns:m="http://schemas.openxmlformats.org/officeDocument/2006/math">
                    <m:r>
                      <a:rPr lang="es-ES" sz="1900" i="1">
                        <a:latin typeface="Cambria Math" panose="02040503050406030204" pitchFamily="18" charset="0"/>
                        <a:cs typeface="Arial" panose="020B0604020202020204" pitchFamily="34" charset="0"/>
                      </a:rPr>
                      <m:t>𝐼</m:t>
                    </m:r>
                    <m:r>
                      <a:rPr lang="es-ES" sz="1900" i="1">
                        <a:latin typeface="Cambria Math" panose="02040503050406030204" pitchFamily="18" charset="0"/>
                        <a:cs typeface="Arial" panose="020B0604020202020204" pitchFamily="34" charset="0"/>
                      </a:rPr>
                      <m:t>=</m:t>
                    </m:r>
                    <m:sSub>
                      <m:sSubPr>
                        <m:ctrlPr>
                          <a:rPr lang="es-ES" sz="1900" i="1">
                            <a:latin typeface="Cambria Math" panose="02040503050406030204" pitchFamily="18" charset="0"/>
                            <a:cs typeface="Arial" panose="020B0604020202020204" pitchFamily="34" charset="0"/>
                          </a:rPr>
                        </m:ctrlPr>
                      </m:sSubPr>
                      <m:e>
                        <m:r>
                          <a:rPr lang="es-ES" sz="1900" i="1">
                            <a:latin typeface="Cambria Math" panose="02040503050406030204" pitchFamily="18" charset="0"/>
                            <a:cs typeface="Arial" panose="020B0604020202020204" pitchFamily="34" charset="0"/>
                          </a:rPr>
                          <m:t>𝐼</m:t>
                        </m:r>
                      </m:e>
                      <m:sub>
                        <m:r>
                          <a:rPr lang="es-ES" sz="1900" i="1">
                            <a:latin typeface="Cambria Math" panose="02040503050406030204" pitchFamily="18" charset="0"/>
                            <a:cs typeface="Arial" panose="020B0604020202020204" pitchFamily="34" charset="0"/>
                          </a:rPr>
                          <m:t>𝑐</m:t>
                        </m:r>
                      </m:sub>
                    </m:sSub>
                    <m:r>
                      <a:rPr lang="es-ES" sz="1900" i="1">
                        <a:latin typeface="Cambria Math" panose="02040503050406030204" pitchFamily="18" charset="0"/>
                        <a:cs typeface="Arial" panose="020B0604020202020204" pitchFamily="34" charset="0"/>
                      </a:rPr>
                      <m:t>𝑠𝑒𝑛</m:t>
                    </m:r>
                    <m:r>
                      <a:rPr lang="es-ES" sz="1900" i="1">
                        <a:latin typeface="Cambria Math" panose="02040503050406030204" pitchFamily="18" charset="0"/>
                        <a:ea typeface="Cambria Math" panose="02040503050406030204" pitchFamily="18" charset="0"/>
                        <a:cs typeface="Arial" panose="020B0604020202020204" pitchFamily="34" charset="0"/>
                      </a:rPr>
                      <m:t>∆</m:t>
                    </m:r>
                    <m:r>
                      <a:rPr lang="es-ES" sz="1900" i="1">
                        <a:latin typeface="Cambria Math" panose="02040503050406030204" pitchFamily="18" charset="0"/>
                        <a:ea typeface="Cambria Math" panose="02040503050406030204" pitchFamily="18" charset="0"/>
                        <a:cs typeface="Arial" panose="020B0604020202020204" pitchFamily="34" charset="0"/>
                      </a:rPr>
                      <m:t>𝜑</m:t>
                    </m:r>
                    <m:r>
                      <a:rPr lang="es-ES" sz="19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cs typeface="Arial" panose="020B0604020202020204" pitchFamily="34" charset="0"/>
                          </a:rPr>
                        </m:ctrlPr>
                      </m:sSubPr>
                      <m:e>
                        <m:r>
                          <a:rPr lang="es-ES" sz="1900" i="1">
                            <a:latin typeface="Cambria Math" panose="02040503050406030204" pitchFamily="18" charset="0"/>
                            <a:cs typeface="Arial" panose="020B0604020202020204" pitchFamily="34" charset="0"/>
                          </a:rPr>
                          <m:t>𝐼</m:t>
                        </m:r>
                      </m:e>
                      <m:sub>
                        <m:r>
                          <a:rPr lang="es-ES" sz="1900" i="1">
                            <a:latin typeface="Cambria Math" panose="02040503050406030204" pitchFamily="18" charset="0"/>
                            <a:cs typeface="Arial" panose="020B0604020202020204" pitchFamily="34" charset="0"/>
                          </a:rPr>
                          <m:t>𝑐</m:t>
                        </m:r>
                      </m:sub>
                    </m:sSub>
                    <m:r>
                      <a:rPr lang="es-ES" sz="1900" i="1">
                        <a:latin typeface="Cambria Math" panose="02040503050406030204" pitchFamily="18" charset="0"/>
                        <a:cs typeface="Arial" panose="020B0604020202020204" pitchFamily="34" charset="0"/>
                      </a:rPr>
                      <m:t>𝑠𝑒𝑛</m:t>
                    </m:r>
                    <m:d>
                      <m:dPr>
                        <m:ctrlPr>
                          <a:rPr lang="es-ES" sz="1900" i="1" smtClean="0">
                            <a:latin typeface="Cambria Math" panose="02040503050406030204" pitchFamily="18" charset="0"/>
                            <a:cs typeface="Arial" panose="020B0604020202020204" pitchFamily="34" charset="0"/>
                          </a:rPr>
                        </m:ctrlPr>
                      </m:dPr>
                      <m:e>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2</m:t>
                            </m:r>
                            <m:r>
                              <a:rPr lang="es-ES" sz="1900" i="1">
                                <a:latin typeface="Cambria Math" panose="02040503050406030204" pitchFamily="18" charset="0"/>
                                <a:cs typeface="Arial" panose="020B0604020202020204" pitchFamily="34" charset="0"/>
                              </a:rPr>
                              <m:t>𝑒</m:t>
                            </m:r>
                          </m:num>
                          <m:den>
                            <m:r>
                              <a:rPr lang="es-ES" sz="1900" i="1">
                                <a:latin typeface="Cambria Math" panose="02040503050406030204" pitchFamily="18" charset="0"/>
                                <a:ea typeface="Cambria Math" panose="02040503050406030204" pitchFamily="18" charset="0"/>
                                <a:cs typeface="Arial" panose="020B0604020202020204" pitchFamily="34" charset="0"/>
                              </a:rPr>
                              <m:t>ℏ</m:t>
                            </m:r>
                          </m:den>
                        </m:f>
                        <m:d>
                          <m:dPr>
                            <m:ctrlPr>
                              <a:rPr lang="es-ES" sz="19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1</m:t>
                                </m:r>
                              </m:sub>
                            </m:sSub>
                            <m:r>
                              <a:rPr lang="es-ES" sz="1900" i="1">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2</m:t>
                                </m:r>
                              </m:sub>
                            </m:sSub>
                          </m:e>
                        </m:d>
                        <m:r>
                          <a:rPr lang="es-ES" sz="1900" i="1">
                            <a:latin typeface="Cambria Math" panose="02040503050406030204" pitchFamily="18" charset="0"/>
                            <a:ea typeface="Cambria Math" panose="02040503050406030204" pitchFamily="18" charset="0"/>
                            <a:cs typeface="Arial" panose="020B0604020202020204" pitchFamily="34" charset="0"/>
                          </a:rPr>
                          <m:t>𝑡</m:t>
                        </m:r>
                        <m:r>
                          <a:rPr lang="es-ES" sz="1900" i="1">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𝜑</m:t>
                            </m:r>
                          </m:e>
                          <m:sub>
                            <m:r>
                              <a:rPr lang="es-ES" sz="1900" i="1">
                                <a:latin typeface="Cambria Math" panose="02040503050406030204" pitchFamily="18" charset="0"/>
                                <a:ea typeface="Cambria Math" panose="02040503050406030204" pitchFamily="18" charset="0"/>
                                <a:cs typeface="Arial" panose="020B0604020202020204" pitchFamily="34" charset="0"/>
                              </a:rPr>
                              <m:t>0</m:t>
                            </m:r>
                          </m:sub>
                        </m:sSub>
                      </m:e>
                    </m:d>
                  </m:oMath>
                </a14:m>
                <a:endParaRPr lang="es-ES" sz="1900" dirty="0">
                  <a:latin typeface="Arial" panose="020B0604020202020204" pitchFamily="34" charset="0"/>
                  <a:cs typeface="Arial" panose="020B0604020202020204" pitchFamily="34" charset="0"/>
                </a:endParaRPr>
              </a:p>
              <a:p>
                <a:pPr marL="0" indent="0" algn="just">
                  <a:lnSpc>
                    <a:spcPct val="100000"/>
                  </a:lnSpc>
                  <a:buNone/>
                </a:pPr>
                <a:r>
                  <a:rPr lang="es-ES" sz="1900" dirty="0">
                    <a:latin typeface="Arial" panose="020B0604020202020204" pitchFamily="34" charset="0"/>
                    <a:cs typeface="Arial" panose="020B0604020202020204" pitchFamily="34" charset="0"/>
                  </a:rPr>
                  <a:t>Luego la aplicación de una diferencia de potencial produce una corriente superconductora de una frecuencia </a:t>
                </a:r>
              </a:p>
              <a:p>
                <a:pPr marL="0" indent="0" algn="ctr">
                  <a:lnSpc>
                    <a:spcPct val="100000"/>
                  </a:lnSpc>
                  <a:buNone/>
                </a:pPr>
                <a14:m>
                  <m:oMath xmlns:m="http://schemas.openxmlformats.org/officeDocument/2006/math">
                    <m:f>
                      <m:fPr>
                        <m:ctrlPr>
                          <a:rPr lang="es-ES" sz="1900" i="1">
                            <a:latin typeface="Cambria Math" panose="02040503050406030204" pitchFamily="18" charset="0"/>
                            <a:cs typeface="Arial" panose="020B0604020202020204" pitchFamily="34" charset="0"/>
                          </a:rPr>
                        </m:ctrlPr>
                      </m:fPr>
                      <m:num>
                        <m:r>
                          <a:rPr lang="es-ES" sz="1900" i="1">
                            <a:latin typeface="Cambria Math" panose="02040503050406030204" pitchFamily="18" charset="0"/>
                            <a:cs typeface="Arial" panose="020B0604020202020204" pitchFamily="34" charset="0"/>
                          </a:rPr>
                          <m:t>2</m:t>
                        </m:r>
                        <m:r>
                          <a:rPr lang="es-ES" sz="1900" i="1">
                            <a:latin typeface="Cambria Math" panose="02040503050406030204" pitchFamily="18" charset="0"/>
                            <a:cs typeface="Arial" panose="020B0604020202020204" pitchFamily="34" charset="0"/>
                          </a:rPr>
                          <m:t>𝑒</m:t>
                        </m:r>
                      </m:num>
                      <m:den>
                        <m:r>
                          <a:rPr lang="es-ES" sz="1900" i="1">
                            <a:latin typeface="Cambria Math" panose="02040503050406030204" pitchFamily="18" charset="0"/>
                            <a:ea typeface="Cambria Math" panose="02040503050406030204" pitchFamily="18" charset="0"/>
                            <a:cs typeface="Arial" panose="020B0604020202020204" pitchFamily="34" charset="0"/>
                          </a:rPr>
                          <m:t>ℏ</m:t>
                        </m:r>
                      </m:den>
                    </m:f>
                    <m:d>
                      <m:dPr>
                        <m:ctrlPr>
                          <a:rPr lang="es-ES" sz="1900" i="1">
                            <a:latin typeface="Cambria Math" panose="02040503050406030204" pitchFamily="18" charset="0"/>
                            <a:ea typeface="Cambria Math" panose="02040503050406030204" pitchFamily="18" charset="0"/>
                            <a:cs typeface="Arial" panose="020B0604020202020204" pitchFamily="34" charset="0"/>
                          </a:rPr>
                        </m:ctrlPr>
                      </m:dPr>
                      <m:e>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1</m:t>
                            </m:r>
                          </m:sub>
                        </m:sSub>
                        <m:r>
                          <a:rPr lang="es-ES" sz="1900" i="1">
                            <a:latin typeface="Cambria Math" panose="02040503050406030204" pitchFamily="18" charset="0"/>
                            <a:ea typeface="Cambria Math" panose="02040503050406030204" pitchFamily="18" charset="0"/>
                            <a:cs typeface="Arial" panose="020B0604020202020204" pitchFamily="34" charset="0"/>
                          </a:rPr>
                          <m:t>−</m:t>
                        </m:r>
                        <m:sSub>
                          <m:sSubPr>
                            <m:ctrlPr>
                              <a:rPr lang="es-ES" sz="1900" i="1">
                                <a:latin typeface="Cambria Math" panose="02040503050406030204" pitchFamily="18" charset="0"/>
                                <a:ea typeface="Cambria Math" panose="02040503050406030204" pitchFamily="18" charset="0"/>
                                <a:cs typeface="Arial" panose="020B0604020202020204" pitchFamily="34" charset="0"/>
                              </a:rPr>
                            </m:ctrlPr>
                          </m:sSubPr>
                          <m:e>
                            <m:r>
                              <a:rPr lang="es-ES" sz="1900" i="1">
                                <a:latin typeface="Cambria Math" panose="02040503050406030204" pitchFamily="18" charset="0"/>
                                <a:ea typeface="Cambria Math" panose="02040503050406030204" pitchFamily="18" charset="0"/>
                                <a:cs typeface="Arial" panose="020B0604020202020204" pitchFamily="34" charset="0"/>
                              </a:rPr>
                              <m:t>𝑉</m:t>
                            </m:r>
                          </m:e>
                          <m:sub>
                            <m:r>
                              <a:rPr lang="es-ES" sz="1900" i="1">
                                <a:latin typeface="Cambria Math" panose="02040503050406030204" pitchFamily="18" charset="0"/>
                                <a:ea typeface="Cambria Math" panose="02040503050406030204" pitchFamily="18" charset="0"/>
                                <a:cs typeface="Arial" panose="020B0604020202020204" pitchFamily="34" charset="0"/>
                              </a:rPr>
                              <m:t>2</m:t>
                            </m:r>
                          </m:sub>
                        </m:sSub>
                      </m:e>
                    </m:d>
                  </m:oMath>
                </a14:m>
                <a:r>
                  <a:rPr lang="es-ES" sz="1900" dirty="0">
                    <a:latin typeface="Arial" panose="020B0604020202020204" pitchFamily="34" charset="0"/>
                    <a:cs typeface="Arial" panose="020B0604020202020204" pitchFamily="34" charset="0"/>
                  </a:rPr>
                  <a:t>, </a:t>
                </a:r>
              </a:p>
              <a:p>
                <a:pPr marL="0" indent="0" algn="just">
                  <a:lnSpc>
                    <a:spcPct val="100000"/>
                  </a:lnSpc>
                  <a:buNone/>
                </a:pPr>
                <a:r>
                  <a:rPr lang="es-ES" sz="1900" dirty="0">
                    <a:latin typeface="Arial" panose="020B0604020202020204" pitchFamily="34" charset="0"/>
                    <a:cs typeface="Arial" panose="020B0604020202020204" pitchFamily="34" charset="0"/>
                  </a:rPr>
                  <a:t>por tanto es un convertidor voltaje-frecuencia. </a:t>
                </a:r>
              </a:p>
              <a:p>
                <a:pPr marL="0" indent="0" algn="just">
                  <a:lnSpc>
                    <a:spcPct val="100000"/>
                  </a:lnSpc>
                  <a:buNone/>
                </a:pPr>
                <a:r>
                  <a:rPr lang="es-ES" sz="1900" dirty="0">
                    <a:latin typeface="Arial" panose="020B0604020202020204" pitchFamily="34" charset="0"/>
                    <a:cs typeface="Arial" panose="020B0604020202020204" pitchFamily="34" charset="0"/>
                  </a:rPr>
                  <a:t>Una de las aplicaciones de las junturas </a:t>
                </a:r>
                <a:r>
                  <a:rPr lang="es-ES" sz="1900" b="1" dirty="0">
                    <a:latin typeface="Arial" panose="020B0604020202020204" pitchFamily="34" charset="0"/>
                    <a:cs typeface="Arial" panose="020B0604020202020204" pitchFamily="34" charset="0"/>
                  </a:rPr>
                  <a:t>Josephson </a:t>
                </a:r>
                <a:r>
                  <a:rPr lang="es-ES" sz="1900" dirty="0">
                    <a:latin typeface="Arial" panose="020B0604020202020204" pitchFamily="34" charset="0"/>
                    <a:cs typeface="Arial" panose="020B0604020202020204" pitchFamily="34" charset="0"/>
                  </a:rPr>
                  <a:t>y</a:t>
                </a:r>
                <a:r>
                  <a:rPr lang="es-ES" sz="1900" b="1" dirty="0">
                    <a:latin typeface="Arial" panose="020B0604020202020204" pitchFamily="34" charset="0"/>
                    <a:cs typeface="Arial" panose="020B0604020202020204" pitchFamily="34" charset="0"/>
                  </a:rPr>
                  <a:t> </a:t>
                </a:r>
                <a:r>
                  <a:rPr lang="es-ES" sz="1900" dirty="0">
                    <a:latin typeface="Arial" panose="020B0604020202020204" pitchFamily="34" charset="0"/>
                    <a:cs typeface="Arial" panose="020B0604020202020204" pitchFamily="34" charset="0"/>
                  </a:rPr>
                  <a:t>quizás la mas conocida, es el magnetómetro SQUID por su sigla en ingles que significa “</a:t>
                </a:r>
                <a:r>
                  <a:rPr lang="es-ES" sz="1900" b="1" i="1" dirty="0" err="1">
                    <a:latin typeface="Arial" panose="020B0604020202020204" pitchFamily="34" charset="0"/>
                    <a:cs typeface="Arial" panose="020B0604020202020204" pitchFamily="34" charset="0"/>
                  </a:rPr>
                  <a:t>superconducting</a:t>
                </a:r>
                <a:r>
                  <a:rPr lang="es-ES" sz="1900" b="1" i="1" dirty="0">
                    <a:latin typeface="Arial" panose="020B0604020202020204" pitchFamily="34" charset="0"/>
                    <a:cs typeface="Arial" panose="020B0604020202020204" pitchFamily="34" charset="0"/>
                  </a:rPr>
                  <a:t> quantum </a:t>
                </a:r>
                <a:r>
                  <a:rPr lang="es-ES" sz="1900" b="1" i="1" dirty="0" err="1">
                    <a:latin typeface="Arial" panose="020B0604020202020204" pitchFamily="34" charset="0"/>
                    <a:cs typeface="Arial" panose="020B0604020202020204" pitchFamily="34" charset="0"/>
                  </a:rPr>
                  <a:t>interference</a:t>
                </a:r>
                <a:r>
                  <a:rPr lang="es-ES" sz="1900" b="1" i="1" dirty="0">
                    <a:latin typeface="Arial" panose="020B0604020202020204" pitchFamily="34" charset="0"/>
                    <a:cs typeface="Arial" panose="020B0604020202020204" pitchFamily="34" charset="0"/>
                  </a:rPr>
                  <a:t> </a:t>
                </a:r>
                <a:r>
                  <a:rPr lang="es-ES" sz="1900" b="1" i="1" dirty="0" err="1">
                    <a:latin typeface="Arial" panose="020B0604020202020204" pitchFamily="34" charset="0"/>
                    <a:cs typeface="Arial" panose="020B0604020202020204" pitchFamily="34" charset="0"/>
                  </a:rPr>
                  <a:t>devices</a:t>
                </a:r>
                <a:r>
                  <a:rPr lang="es-ES" sz="1900" b="1" i="1" dirty="0">
                    <a:latin typeface="Arial" panose="020B0604020202020204" pitchFamily="34" charset="0"/>
                    <a:cs typeface="Arial" panose="020B0604020202020204" pitchFamily="34" charset="0"/>
                  </a:rPr>
                  <a:t>”. </a:t>
                </a:r>
                <a:r>
                  <a:rPr lang="es-ES" sz="1900" dirty="0">
                    <a:latin typeface="Arial" panose="020B0604020202020204" pitchFamily="34" charset="0"/>
                    <a:cs typeface="Arial" panose="020B0604020202020204" pitchFamily="34" charset="0"/>
                  </a:rPr>
                  <a:t>Este instrumento es un medidor de campo magnético muy sensible basado en una o dos uniones Josephson dependiendo del tipo. Comentaremos solo el de dos uniones, este sistema esta constituido por dos uniones superconductoras idénticas en paralelo. En ausencia de campo magnético externo, se aplica una corriente </a:t>
                </a:r>
                <a14:m>
                  <m:oMath xmlns:m="http://schemas.openxmlformats.org/officeDocument/2006/math">
                    <m:r>
                      <a:rPr lang="es-ES" sz="1900" b="0" i="1" smtClean="0">
                        <a:latin typeface="Cambria Math" panose="02040503050406030204" pitchFamily="18" charset="0"/>
                        <a:cs typeface="Arial" panose="020B0604020202020204" pitchFamily="34" charset="0"/>
                      </a:rPr>
                      <m:t>𝐼</m:t>
                    </m:r>
                    <m:r>
                      <a:rPr lang="es-ES" sz="1900" b="0" i="1" smtClean="0">
                        <a:latin typeface="Cambria Math" panose="02040503050406030204" pitchFamily="18" charset="0"/>
                        <a:cs typeface="Arial" panose="020B0604020202020204" pitchFamily="34" charset="0"/>
                      </a:rPr>
                      <m:t> </m:t>
                    </m:r>
                  </m:oMath>
                </a14:m>
                <a:r>
                  <a:rPr lang="es-ES" sz="1900" dirty="0">
                    <a:latin typeface="Arial" panose="020B0604020202020204" pitchFamily="34" charset="0"/>
                    <a:cs typeface="Arial" panose="020B0604020202020204" pitchFamily="34" charset="0"/>
                  </a:rPr>
                  <a:t>, corriente de polarización. La corriente se divide en dos,  </a:t>
                </a:r>
                <a14:m>
                  <m:oMath xmlns:m="http://schemas.openxmlformats.org/officeDocument/2006/math">
                    <m:f>
                      <m:fPr>
                        <m:ctrlPr>
                          <a:rPr lang="es-ES" sz="1900" i="1" smtClean="0">
                            <a:latin typeface="Cambria Math" panose="02040503050406030204" pitchFamily="18" charset="0"/>
                            <a:cs typeface="Arial" panose="020B0604020202020204" pitchFamily="34" charset="0"/>
                          </a:rPr>
                        </m:ctrlPr>
                      </m:fPr>
                      <m:num>
                        <m:r>
                          <a:rPr lang="es-ES" sz="1900" b="0" i="1" smtClean="0">
                            <a:latin typeface="Cambria Math" panose="02040503050406030204" pitchFamily="18" charset="0"/>
                            <a:cs typeface="Arial" panose="020B0604020202020204" pitchFamily="34" charset="0"/>
                          </a:rPr>
                          <m:t>𝐼</m:t>
                        </m:r>
                      </m:num>
                      <m:den>
                        <m:r>
                          <a:rPr lang="es-ES" sz="1900" b="0" i="1" smtClean="0">
                            <a:latin typeface="Cambria Math" panose="02040503050406030204" pitchFamily="18" charset="0"/>
                            <a:cs typeface="Arial" panose="020B0604020202020204" pitchFamily="34" charset="0"/>
                          </a:rPr>
                          <m:t>2</m:t>
                        </m:r>
                      </m:den>
                    </m:f>
                  </m:oMath>
                </a14:m>
                <a:r>
                  <a:rPr lang="es-ES" sz="1900" dirty="0">
                    <a:latin typeface="Arial" panose="020B0604020202020204" pitchFamily="34" charset="0"/>
                    <a:cs typeface="Arial" panose="020B0604020202020204" pitchFamily="34" charset="0"/>
                  </a:rPr>
                  <a:t>  en  cada rama. </a:t>
                </a:r>
                <a:endParaRPr lang="es-ES" sz="1900" dirty="0"/>
              </a:p>
            </p:txBody>
          </p:sp>
        </mc:Choice>
        <mc:Fallback>
          <p:sp>
            <p:nvSpPr>
              <p:cNvPr id="3" name="Marcador de contenido 2">
                <a:extLst>
                  <a:ext uri="{FF2B5EF4-FFF2-40B4-BE49-F238E27FC236}">
                    <a16:creationId xmlns:a14="http://schemas.microsoft.com/office/drawing/2010/main" xmlns="" xmlns:a16="http://schemas.microsoft.com/office/drawing/2014/main" id="{79E3F94F-C7DC-4C0B-A586-05A542CB60C1}"/>
                  </a:ext>
                </a:extLst>
              </p:cNvPr>
              <p:cNvSpPr>
                <a:spLocks noGrp="1" noRot="1" noChangeAspect="1" noMove="1" noResize="1" noEditPoints="1" noAdjustHandles="1" noChangeArrowheads="1" noChangeShapeType="1" noTextEdit="1"/>
              </p:cNvSpPr>
              <p:nvPr>
                <p:ph idx="1"/>
              </p:nvPr>
            </p:nvSpPr>
            <p:spPr>
              <a:xfrm>
                <a:off x="147484" y="422787"/>
                <a:ext cx="12044516" cy="6317227"/>
              </a:xfrm>
              <a:blipFill>
                <a:blip r:embed="rId2" cstate="print"/>
                <a:stretch>
                  <a:fillRect l="-455" t="-579" r="-506"/>
                </a:stretch>
              </a:blipFill>
            </p:spPr>
            <p:txBody>
              <a:bodyPr/>
              <a:lstStyle/>
              <a:p>
                <a:r>
                  <a:rPr lang="es-ES">
                    <a:noFill/>
                  </a:rPr>
                  <a:t> </a:t>
                </a:r>
              </a:p>
            </p:txBody>
          </p:sp>
        </mc:Fallback>
      </mc:AlternateContent>
      <p:sp>
        <p:nvSpPr>
          <p:cNvPr id="13" name="AutoShape 11" descr="yo">
            <a:extLst>
              <a:ext uri="{FF2B5EF4-FFF2-40B4-BE49-F238E27FC236}">
                <a16:creationId xmlns="" xmlns:a16="http://schemas.microsoft.com/office/drawing/2014/main" id="{EC61B7AC-E528-494B-9A67-7BD46590FE0C}"/>
              </a:ext>
            </a:extLst>
          </p:cNvPr>
          <p:cNvSpPr>
            <a:spLocks noChangeAspect="1" noChangeArrowheads="1"/>
          </p:cNvSpPr>
          <p:nvPr/>
        </p:nvSpPr>
        <p:spPr bwMode="auto">
          <a:xfrm>
            <a:off x="104806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AutoShape 12" descr="Es">
            <a:extLst>
              <a:ext uri="{FF2B5EF4-FFF2-40B4-BE49-F238E27FC236}">
                <a16:creationId xmlns="" xmlns:a16="http://schemas.microsoft.com/office/drawing/2014/main" id="{E99B605F-DD7D-4576-86AD-E0FC9FC11174}"/>
              </a:ext>
            </a:extLst>
          </p:cNvPr>
          <p:cNvSpPr>
            <a:spLocks noChangeAspect="1" noChangeArrowheads="1"/>
          </p:cNvSpPr>
          <p:nvPr/>
        </p:nvSpPr>
        <p:spPr bwMode="auto">
          <a:xfrm>
            <a:off x="18865850"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5" name="AutoShape 13" descr="yo">
            <a:extLst>
              <a:ext uri="{FF2B5EF4-FFF2-40B4-BE49-F238E27FC236}">
                <a16:creationId xmlns="" xmlns:a16="http://schemas.microsoft.com/office/drawing/2014/main" id="{FEFFADBC-34AF-4203-8275-0DB7620F765B}"/>
              </a:ext>
            </a:extLst>
          </p:cNvPr>
          <p:cNvSpPr>
            <a:spLocks noChangeAspect="1" noChangeArrowheads="1"/>
          </p:cNvSpPr>
          <p:nvPr/>
        </p:nvSpPr>
        <p:spPr bwMode="auto">
          <a:xfrm>
            <a:off x="280447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6" name="AutoShape 14" descr="yo">
            <a:extLst>
              <a:ext uri="{FF2B5EF4-FFF2-40B4-BE49-F238E27FC236}">
                <a16:creationId xmlns="" xmlns:a16="http://schemas.microsoft.com/office/drawing/2014/main" id="{2305A2DF-92FD-434E-95A3-C3B2ACE36E2D}"/>
              </a:ext>
            </a:extLst>
          </p:cNvPr>
          <p:cNvSpPr>
            <a:spLocks noChangeAspect="1" noChangeArrowheads="1"/>
          </p:cNvSpPr>
          <p:nvPr/>
        </p:nvSpPr>
        <p:spPr bwMode="auto">
          <a:xfrm>
            <a:off x="32094488"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7" name="AutoShape 15" descr="I / 2 + I_s">
            <a:extLst>
              <a:ext uri="{FF2B5EF4-FFF2-40B4-BE49-F238E27FC236}">
                <a16:creationId xmlns="" xmlns:a16="http://schemas.microsoft.com/office/drawing/2014/main" id="{E196413E-EA07-45C0-ABD3-D0FDF01A0555}"/>
              </a:ext>
            </a:extLst>
          </p:cNvPr>
          <p:cNvSpPr>
            <a:spLocks noChangeAspect="1" noChangeArrowheads="1"/>
          </p:cNvSpPr>
          <p:nvPr/>
        </p:nvSpPr>
        <p:spPr bwMode="auto">
          <a:xfrm>
            <a:off x="35031363"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8" name="AutoShape 16" descr="I / 2 - I_s">
            <a:extLst>
              <a:ext uri="{FF2B5EF4-FFF2-40B4-BE49-F238E27FC236}">
                <a16:creationId xmlns="" xmlns:a16="http://schemas.microsoft.com/office/drawing/2014/main" id="{D6C0703F-F067-462E-A0F1-137F9C9D3046}"/>
              </a:ext>
            </a:extLst>
          </p:cNvPr>
          <p:cNvSpPr>
            <a:spLocks noChangeAspect="1" noChangeArrowheads="1"/>
          </p:cNvSpPr>
          <p:nvPr/>
        </p:nvSpPr>
        <p:spPr bwMode="auto">
          <a:xfrm>
            <a:off x="36310888"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9" name="AutoShape 17" descr="Yo_ {c}">
            <a:extLst>
              <a:ext uri="{FF2B5EF4-FFF2-40B4-BE49-F238E27FC236}">
                <a16:creationId xmlns="" xmlns:a16="http://schemas.microsoft.com/office/drawing/2014/main" id="{A18728DA-9736-4019-AA9C-57CE80234170}"/>
              </a:ext>
            </a:extLst>
          </p:cNvPr>
          <p:cNvSpPr>
            <a:spLocks noChangeAspect="1" noChangeArrowheads="1"/>
          </p:cNvSpPr>
          <p:nvPr/>
        </p:nvSpPr>
        <p:spPr bwMode="auto">
          <a:xfrm>
            <a:off x="41984613"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 xmlns:p14="http://schemas.microsoft.com/office/powerpoint/2010/main" val="29167687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69FB660-D49E-46E8-95A6-95F2A1D852FF}"/>
              </a:ext>
            </a:extLst>
          </p:cNvPr>
          <p:cNvSpPr>
            <a:spLocks noGrp="1"/>
          </p:cNvSpPr>
          <p:nvPr>
            <p:ph type="title"/>
          </p:nvPr>
        </p:nvSpPr>
        <p:spPr>
          <a:xfrm>
            <a:off x="6455851" y="124950"/>
            <a:ext cx="10515600" cy="269058"/>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Interferencia cuántica, Squid</a:t>
            </a:r>
            <a:endParaRPr lang="es-ES" sz="32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D2E4371D-6D6B-40EE-8087-CE0AA4B729CD}"/>
                  </a:ext>
                </a:extLst>
              </p:cNvPr>
              <p:cNvSpPr>
                <a:spLocks noGrp="1"/>
              </p:cNvSpPr>
              <p:nvPr>
                <p:ph idx="1"/>
              </p:nvPr>
            </p:nvSpPr>
            <p:spPr>
              <a:xfrm>
                <a:off x="425246" y="394009"/>
                <a:ext cx="11547987" cy="6482014"/>
              </a:xfrm>
            </p:spPr>
            <p:txBody>
              <a:bodyPr>
                <a:normAutofit fontScale="85000" lnSpcReduction="10000"/>
              </a:bodyPr>
              <a:lstStyle/>
              <a:p>
                <a:pPr marL="0" indent="0" algn="just">
                  <a:lnSpc>
                    <a:spcPct val="100000"/>
                  </a:lnSpc>
                  <a:buNone/>
                </a:pPr>
                <a:r>
                  <a:rPr lang="es-ES" dirty="0">
                    <a:latin typeface="Arial" panose="020B0604020202020204" pitchFamily="34" charset="0"/>
                    <a:cs typeface="Arial" panose="020B0604020202020204" pitchFamily="34" charset="0"/>
                  </a:rPr>
                  <a:t>En las uniones tipo Josephson se produce un cambio de fase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r>
                      <a:rPr lang="es-ES">
                        <a:latin typeface="Cambria Math" panose="02040503050406030204" pitchFamily="18" charset="0"/>
                        <a:ea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No hay diferencia de potencial a través de ellas, siempre que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𝐼</m:t>
                        </m:r>
                      </m:num>
                      <m:den>
                        <m:r>
                          <a:rPr lang="es-ES" i="1">
                            <a:latin typeface="Cambria Math" panose="02040503050406030204" pitchFamily="18" charset="0"/>
                            <a:cs typeface="Arial" panose="020B0604020202020204" pitchFamily="34" charset="0"/>
                          </a:rPr>
                          <m:t>2</m:t>
                        </m:r>
                      </m:den>
                    </m:f>
                  </m:oMath>
                </a14:m>
                <a:r>
                  <a:rPr lang="es-ES" dirty="0">
                    <a:latin typeface="Arial" panose="020B0604020202020204" pitchFamily="34" charset="0"/>
                    <a:cs typeface="Arial" panose="020B0604020202020204" pitchFamily="34" charset="0"/>
                  </a:rPr>
                  <a:t> no supere la corriente critica. Se sabe que la aplicación de un campo magnético en un superconductor produce un cambio de fase en la corriente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i="1">
                            <a:latin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Al  introducimos el campo magnético se genera una supercorriente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𝐼</m:t>
                        </m:r>
                      </m:e>
                      <m:sub>
                        <m:r>
                          <a:rPr lang="es-ES" b="0" i="1" smtClean="0">
                            <a:latin typeface="Cambria Math" panose="02040503050406030204" pitchFamily="18" charset="0"/>
                          </a:rPr>
                          <m:t>𝑠</m:t>
                        </m:r>
                      </m:sub>
                    </m:sSub>
                  </m:oMath>
                </a14:m>
                <a:r>
                  <a:rPr lang="es-ES" dirty="0">
                    <a:latin typeface="Arial" panose="020B0604020202020204" pitchFamily="34" charset="0"/>
                    <a:cs typeface="Arial" panose="020B0604020202020204" pitchFamily="34" charset="0"/>
                  </a:rPr>
                  <a:t> que crea un campo que se opone al flujo externo aplicado. Dado que el cambio de fase alrededor del anillo debe ser un múltiplo de </a:t>
                </a:r>
                <a14:m>
                  <m:oMath xmlns:m="http://schemas.openxmlformats.org/officeDocument/2006/math">
                    <m:r>
                      <a:rPr lang="es-ES" b="0" i="1" smtClean="0">
                        <a:latin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𝜋</m:t>
                    </m:r>
                  </m:oMath>
                </a14:m>
                <a:r>
                  <a:rPr lang="es-ES" dirty="0">
                    <a:latin typeface="Arial" panose="020B0604020202020204" pitchFamily="34" charset="0"/>
                    <a:cs typeface="Arial" panose="020B0604020202020204" pitchFamily="34" charset="0"/>
                  </a:rPr>
                  <a:t> para mantener el valor único de la función de onda la cantidad de flujo dentro del anillo solo puede tener valores discreto. La corriente será</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𝐼</m:t>
                          </m:r>
                        </m:num>
                        <m:den>
                          <m:r>
                            <a:rPr lang="es-ES" i="1">
                              <a:latin typeface="Cambria Math" panose="02040503050406030204" pitchFamily="18" charset="0"/>
                              <a:cs typeface="Arial" panose="020B0604020202020204" pitchFamily="34" charset="0"/>
                            </a:rPr>
                            <m:t>2</m:t>
                          </m:r>
                        </m:den>
                      </m:f>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𝐼</m:t>
                          </m:r>
                        </m:e>
                        <m:sub>
                          <m:r>
                            <a:rPr lang="es-ES" b="0" i="1" smtClean="0">
                              <a:latin typeface="Cambria Math" panose="02040503050406030204" pitchFamily="18" charset="0"/>
                              <a:cs typeface="Arial" panose="020B0604020202020204" pitchFamily="34" charset="0"/>
                            </a:rPr>
                            <m:t>𝑠</m:t>
                          </m:r>
                        </m:sub>
                      </m:sSub>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b="0" i="1" smtClean="0">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𝑠𝑒𝑛</m:t>
                      </m:r>
                      <m:d>
                        <m:dPr>
                          <m:ctrlPr>
                            <a:rPr lang="es-ES" b="0" i="1" smtClean="0">
                              <a:latin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𝛿</m:t>
                          </m:r>
                        </m:e>
                      </m:d>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En una rama, mientras que en la otra</a:t>
                </a:r>
              </a:p>
              <a:p>
                <a:pPr marL="0" indent="0" algn="just">
                  <a:lnSpc>
                    <a:spcPct val="100000"/>
                  </a:lnSpc>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𝐼</m:t>
                          </m:r>
                        </m:num>
                        <m:den>
                          <m:r>
                            <a:rPr lang="es-ES" i="1">
                              <a:latin typeface="Cambria Math" panose="02040503050406030204" pitchFamily="18" charset="0"/>
                              <a:cs typeface="Arial" panose="020B0604020202020204" pitchFamily="34" charset="0"/>
                            </a:rPr>
                            <m:t>2</m:t>
                          </m:r>
                        </m:den>
                      </m:f>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i="1">
                              <a:latin typeface="Cambria Math" panose="02040503050406030204" pitchFamily="18" charset="0"/>
                              <a:cs typeface="Arial" panose="020B0604020202020204" pitchFamily="34" charset="0"/>
                            </a:rPr>
                            <m:t>𝑐</m:t>
                          </m:r>
                        </m:sub>
                      </m:sSub>
                      <m:r>
                        <a:rPr lang="es-ES" i="1">
                          <a:latin typeface="Cambria Math" panose="02040503050406030204" pitchFamily="18" charset="0"/>
                          <a:cs typeface="Arial" panose="020B0604020202020204" pitchFamily="34" charset="0"/>
                        </a:rPr>
                        <m:t>𝑠𝑒𝑛</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𝛿</m:t>
                          </m:r>
                        </m:e>
                      </m:d>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r>
                  <a:rPr lang="es-ES" dirty="0">
                    <a:latin typeface="Arial" panose="020B0604020202020204" pitchFamily="34" charset="0"/>
                    <a:cs typeface="Arial" panose="020B0604020202020204" pitchFamily="34" charset="0"/>
                  </a:rPr>
                  <a:t>Sumando </a:t>
                </a:r>
                <a14:m>
                  <m:oMath xmlns:m="http://schemas.openxmlformats.org/officeDocument/2006/math">
                    <m:r>
                      <a:rPr lang="es-ES" i="1">
                        <a:latin typeface="Cambria Math" panose="02040503050406030204" pitchFamily="18" charset="0"/>
                        <a:cs typeface="Arial" panose="020B0604020202020204" pitchFamily="34" charset="0"/>
                      </a:rPr>
                      <m:t>𝐼</m:t>
                    </m:r>
                    <m:r>
                      <a:rPr lang="es-ES" b="0" i="1" smtClean="0">
                        <a:latin typeface="Cambria Math" panose="02040503050406030204" pitchFamily="18" charset="0"/>
                        <a:cs typeface="Arial" panose="020B0604020202020204" pitchFamily="34" charset="0"/>
                      </a:rPr>
                      <m:t>=2</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𝐼</m:t>
                        </m:r>
                      </m:e>
                      <m:sub>
                        <m:r>
                          <a:rPr lang="es-ES" i="1">
                            <a:latin typeface="Cambria Math" panose="02040503050406030204" pitchFamily="18" charset="0"/>
                            <a:cs typeface="Arial" panose="020B0604020202020204" pitchFamily="34" charset="0"/>
                          </a:rPr>
                          <m:t>𝑐</m:t>
                        </m:r>
                      </m:sub>
                    </m:sSub>
                    <m:r>
                      <a:rPr lang="es-ES" b="0" i="1" smtClean="0">
                        <a:latin typeface="Cambria Math" panose="02040503050406030204" pitchFamily="18" charset="0"/>
                        <a:cs typeface="Arial" panose="020B0604020202020204" pitchFamily="34" charset="0"/>
                      </a:rPr>
                      <m:t>𝑐𝑜𝑠</m:t>
                    </m:r>
                    <m:r>
                      <a:rPr lang="es-ES" b="0" i="1" smtClean="0">
                        <a:latin typeface="Cambria Math" panose="02040503050406030204" pitchFamily="18" charset="0"/>
                        <a:ea typeface="Cambria Math" panose="02040503050406030204" pitchFamily="18" charset="0"/>
                        <a:cs typeface="Arial" panose="020B0604020202020204" pitchFamily="34" charset="0"/>
                      </a:rPr>
                      <m:t>𝛿</m:t>
                    </m:r>
                    <m:r>
                      <a:rPr lang="es-ES" b="0" i="1" smtClean="0">
                        <a:latin typeface="Cambria Math" panose="02040503050406030204" pitchFamily="18" charset="0"/>
                        <a:ea typeface="Cambria Math" panose="02040503050406030204" pitchFamily="18" charset="0"/>
                        <a:cs typeface="Arial" panose="020B0604020202020204" pitchFamily="34" charset="0"/>
                      </a:rPr>
                      <m:t>𝑠𝑒𝑛</m:t>
                    </m:r>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oMath>
                </a14:m>
                <a:r>
                  <a:rPr lang="es-ES" dirty="0">
                    <a:latin typeface="Arial" panose="020B0604020202020204" pitchFamily="34" charset="0"/>
                    <a:cs typeface="Arial" panose="020B0604020202020204" pitchFamily="34" charset="0"/>
                  </a:rPr>
                  <a:t> donde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𝜑</m:t>
                    </m:r>
                  </m:oMath>
                </a14:m>
                <a:r>
                  <a:rPr lang="es-ES" dirty="0">
                    <a:latin typeface="Arial" panose="020B0604020202020204" pitchFamily="34" charset="0"/>
                    <a:cs typeface="Arial" panose="020B0604020202020204" pitchFamily="34" charset="0"/>
                  </a:rPr>
                  <a:t> es el cambio de fase debido a la supercorriente.  </a:t>
                </a:r>
              </a:p>
              <a:p>
                <a:pPr marL="0" indent="0" algn="just">
                  <a:lnSpc>
                    <a:spcPct val="100000"/>
                  </a:lnSpc>
                  <a:buNone/>
                </a:pPr>
                <a:r>
                  <a:rPr lang="es-ES" dirty="0">
                    <a:latin typeface="Arial" panose="020B0604020202020204" pitchFamily="34" charset="0"/>
                    <a:cs typeface="Arial" panose="020B0604020202020204" pitchFamily="34" charset="0"/>
                  </a:rPr>
                  <a:t>Seguidamente observamos un esquema que representa al Squid con campo externo y sin el </a:t>
                </a:r>
              </a:p>
            </p:txBody>
          </p:sp>
        </mc:Choice>
        <mc:Fallback>
          <p:sp>
            <p:nvSpPr>
              <p:cNvPr id="3" name="Marcador de contenido 2">
                <a:extLst>
                  <a:ext uri="{FF2B5EF4-FFF2-40B4-BE49-F238E27FC236}">
                    <a16:creationId xmlns:a14="http://schemas.microsoft.com/office/drawing/2010/main" xmlns="" xmlns:a16="http://schemas.microsoft.com/office/drawing/2014/main" id="{D2E4371D-6D6B-40EE-8087-CE0AA4B729CD}"/>
                  </a:ext>
                </a:extLst>
              </p:cNvPr>
              <p:cNvSpPr>
                <a:spLocks noGrp="1" noRot="1" noChangeAspect="1" noMove="1" noResize="1" noEditPoints="1" noAdjustHandles="1" noChangeArrowheads="1" noChangeShapeType="1" noTextEdit="1"/>
              </p:cNvSpPr>
              <p:nvPr>
                <p:ph idx="1"/>
              </p:nvPr>
            </p:nvSpPr>
            <p:spPr>
              <a:xfrm>
                <a:off x="425246" y="394009"/>
                <a:ext cx="11547987" cy="6482014"/>
              </a:xfrm>
              <a:blipFill>
                <a:blip r:embed="rId2" cstate="print"/>
                <a:stretch>
                  <a:fillRect l="-845" t="-1223" r="-792"/>
                </a:stretch>
              </a:blipFill>
            </p:spPr>
            <p:txBody>
              <a:bodyPr/>
              <a:lstStyle/>
              <a:p>
                <a:r>
                  <a:rPr lang="es-ES">
                    <a:noFill/>
                  </a:rPr>
                  <a:t> </a:t>
                </a:r>
              </a:p>
            </p:txBody>
          </p:sp>
        </mc:Fallback>
      </mc:AlternateContent>
      <p:sp>
        <p:nvSpPr>
          <p:cNvPr id="5" name="AutoShape 3" descr="Yo_ {c}">
            <a:extLst>
              <a:ext uri="{FF2B5EF4-FFF2-40B4-BE49-F238E27FC236}">
                <a16:creationId xmlns="" xmlns:a16="http://schemas.microsoft.com/office/drawing/2014/main" id="{46665EEC-42DA-4801-989A-D0D2870A8725}"/>
              </a:ext>
            </a:extLst>
          </p:cNvPr>
          <p:cNvSpPr>
            <a:spLocks noChangeAspect="1" noChangeArrowheads="1"/>
          </p:cNvSpPr>
          <p:nvPr/>
        </p:nvSpPr>
        <p:spPr bwMode="auto">
          <a:xfrm>
            <a:off x="4745038"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 xmlns:p14="http://schemas.microsoft.com/office/powerpoint/2010/main" val="3788908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1830DD50-B711-4089-ADA2-8AB4B720C6CF}"/>
              </a:ext>
            </a:extLst>
          </p:cNvPr>
          <p:cNvPicPr>
            <a:picLocks noChangeAspect="1"/>
          </p:cNvPicPr>
          <p:nvPr/>
        </p:nvPicPr>
        <p:blipFill>
          <a:blip r:embed="rId2" cstate="print"/>
          <a:stretch>
            <a:fillRect/>
          </a:stretch>
        </p:blipFill>
        <p:spPr>
          <a:xfrm>
            <a:off x="355125" y="375012"/>
            <a:ext cx="5740875" cy="6482988"/>
          </a:xfrm>
          <a:prstGeom prst="rect">
            <a:avLst/>
          </a:prstGeom>
        </p:spPr>
      </p:pic>
      <p:pic>
        <p:nvPicPr>
          <p:cNvPr id="5" name="Imagen 4">
            <a:extLst>
              <a:ext uri="{FF2B5EF4-FFF2-40B4-BE49-F238E27FC236}">
                <a16:creationId xmlns="" xmlns:a16="http://schemas.microsoft.com/office/drawing/2014/main" id="{B61FE653-99D4-49D1-B180-01B6B4FF5BE2}"/>
              </a:ext>
            </a:extLst>
          </p:cNvPr>
          <p:cNvPicPr>
            <a:picLocks noChangeAspect="1"/>
          </p:cNvPicPr>
          <p:nvPr/>
        </p:nvPicPr>
        <p:blipFill>
          <a:blip r:embed="rId3" cstate="print"/>
          <a:stretch>
            <a:fillRect/>
          </a:stretch>
        </p:blipFill>
        <p:spPr>
          <a:xfrm>
            <a:off x="6342704" y="365124"/>
            <a:ext cx="5741070" cy="6492876"/>
          </a:xfrm>
          <a:prstGeom prst="rect">
            <a:avLst/>
          </a:prstGeom>
        </p:spPr>
      </p:pic>
    </p:spTree>
    <p:extLst>
      <p:ext uri="{BB962C8B-B14F-4D97-AF65-F5344CB8AC3E}">
        <p14:creationId xmlns="" xmlns:p14="http://schemas.microsoft.com/office/powerpoint/2010/main" val="2376285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92D794F-4CA7-492C-8CED-8B4A0A88E2FB}"/>
              </a:ext>
            </a:extLst>
          </p:cNvPr>
          <p:cNvSpPr>
            <a:spLocks noGrp="1"/>
          </p:cNvSpPr>
          <p:nvPr>
            <p:ph type="title"/>
          </p:nvPr>
        </p:nvSpPr>
        <p:spPr>
          <a:xfrm>
            <a:off x="838200" y="365126"/>
            <a:ext cx="10515600" cy="315912"/>
          </a:xfrm>
        </p:spPr>
        <p:txBody>
          <a:bodyPr>
            <a:noAutofit/>
          </a:bodyPr>
          <a:lstStyle/>
          <a:p>
            <a:r>
              <a:rPr lang="es-ES" sz="3200" b="1" dirty="0">
                <a:solidFill>
                  <a:srgbClr val="FF0000"/>
                </a:solidFill>
                <a:latin typeface="Arial" panose="020B0604020202020204" pitchFamily="34" charset="0"/>
                <a:cs typeface="Arial" panose="020B0604020202020204" pitchFamily="34" charset="0"/>
              </a:rPr>
              <a:t>Interferencia cuántica, Squid en un campo externo</a:t>
            </a:r>
            <a:endParaRPr lang="es-ES" sz="3200" dirty="0"/>
          </a:p>
        </p:txBody>
      </p:sp>
      <p:pic>
        <p:nvPicPr>
          <p:cNvPr id="7" name="Imagen 6">
            <a:extLst>
              <a:ext uri="{FF2B5EF4-FFF2-40B4-BE49-F238E27FC236}">
                <a16:creationId xmlns="" xmlns:a16="http://schemas.microsoft.com/office/drawing/2014/main" id="{1943C935-5A13-4DE5-9F0B-80E80E3840B0}"/>
              </a:ext>
            </a:extLst>
          </p:cNvPr>
          <p:cNvPicPr>
            <a:picLocks noChangeAspect="1"/>
          </p:cNvPicPr>
          <p:nvPr/>
        </p:nvPicPr>
        <p:blipFill>
          <a:blip r:embed="rId2" cstate="print"/>
          <a:stretch>
            <a:fillRect/>
          </a:stretch>
        </p:blipFill>
        <p:spPr>
          <a:xfrm>
            <a:off x="7669161" y="1027906"/>
            <a:ext cx="4053348" cy="4056728"/>
          </a:xfrm>
          <a:prstGeom prst="rect">
            <a:avLst/>
          </a:prstGeom>
        </p:spPr>
      </p:pic>
      <mc:AlternateContent xmlns:mc="http://schemas.openxmlformats.org/markup-compatibility/2006">
        <mc:Choice xmlns="" xmlns:a14="http://schemas.microsoft.com/office/drawing/2010/main" Requires="a14">
          <p:sp>
            <p:nvSpPr>
              <p:cNvPr id="5" name="Marcador de contenido 4">
                <a:extLst>
                  <a:ext uri="{FF2B5EF4-FFF2-40B4-BE49-F238E27FC236}">
                    <a16:creationId xmlns:a16="http://schemas.microsoft.com/office/drawing/2014/main" id="{C7AE7529-5E2E-477D-A58D-766BE455AF5C}"/>
                  </a:ext>
                </a:extLst>
              </p:cNvPr>
              <p:cNvSpPr>
                <a:spLocks noGrp="1"/>
              </p:cNvSpPr>
              <p:nvPr>
                <p:ph idx="1"/>
              </p:nvPr>
            </p:nvSpPr>
            <p:spPr>
              <a:xfrm>
                <a:off x="103240" y="811161"/>
                <a:ext cx="7211960" cy="5825613"/>
              </a:xfrm>
            </p:spPr>
            <p:txBody>
              <a:bodyPr>
                <a:normAutofit fontScale="92500" lnSpcReduction="20000"/>
              </a:bodyPr>
              <a:lstStyle/>
              <a:p>
                <a:pPr marL="0" indent="0" algn="just">
                  <a:lnSpc>
                    <a:spcPct val="100000"/>
                  </a:lnSpc>
                  <a:buNone/>
                </a:pPr>
                <a:r>
                  <a:rPr lang="es-ES" dirty="0">
                    <a:latin typeface="Arial" panose="020B0604020202020204" pitchFamily="34" charset="0"/>
                    <a:cs typeface="Arial" panose="020B0604020202020204" pitchFamily="34" charset="0"/>
                  </a:rPr>
                  <a:t>Tan pronto como la corriente en cualquiera de las ramas exceda la corriente critica de la unión Josephson, aparece un voltaje a través de la unión. Esto es mostrado en esquema que se adjunta. Analicemos el caso en que un campo externo es aplicado al Squid. En presencia de un campo magnético el momento se modifica de la siguiente forma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𝑃</m:t>
                        </m:r>
                      </m:e>
                    </m:acc>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r>
                      <a:rPr lang="es-ES" b="0" i="0" smtClean="0">
                        <a:latin typeface="Cambria Math" panose="02040503050406030204" pitchFamily="18" charset="0"/>
                        <a:cs typeface="Arial" panose="020B0604020202020204" pitchFamily="34" charset="0"/>
                      </a:rPr>
                      <m:t>+</m:t>
                    </m:r>
                    <m:r>
                      <m:rPr>
                        <m:sty m:val="p"/>
                      </m:rPr>
                      <a:rPr lang="es-ES" b="0" i="0" smtClean="0">
                        <a:latin typeface="Cambria Math" panose="02040503050406030204" pitchFamily="18" charset="0"/>
                        <a:cs typeface="Arial" panose="020B0604020202020204" pitchFamily="34" charset="0"/>
                      </a:rPr>
                      <m:t>e</m:t>
                    </m:r>
                    <m:acc>
                      <m:accPr>
                        <m:chr m:val="⃗"/>
                        <m:ctrlPr>
                          <a:rPr lang="es-ES"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𝐴</m:t>
                        </m:r>
                      </m:e>
                    </m:acc>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que para los pares de Cooper toma la forma siguiente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𝑃</m:t>
                        </m:r>
                      </m:e>
                    </m:acc>
                    <m:r>
                      <a:rPr lang="es-ES" i="1">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2</m:t>
                    </m:r>
                    <m:r>
                      <a:rPr lang="es-ES" i="1">
                        <a:latin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cs typeface="Arial" panose="020B0604020202020204" pitchFamily="34" charset="0"/>
                          </a:rPr>
                        </m:ctrlPr>
                      </m:acc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𝑣</m:t>
                            </m:r>
                          </m:e>
                          <m:sub>
                            <m:r>
                              <a:rPr lang="es-ES" i="1">
                                <a:latin typeface="Cambria Math" panose="02040503050406030204" pitchFamily="18" charset="0"/>
                                <a:cs typeface="Arial" panose="020B0604020202020204" pitchFamily="34" charset="0"/>
                              </a:rPr>
                              <m:t>𝑠</m:t>
                            </m:r>
                          </m:sub>
                        </m:sSub>
                      </m:e>
                    </m:acc>
                    <m:r>
                      <a:rPr lang="es-ES">
                        <a:latin typeface="Cambria Math" panose="02040503050406030204" pitchFamily="18" charset="0"/>
                        <a:cs typeface="Arial" panose="020B0604020202020204" pitchFamily="34" charset="0"/>
                      </a:rPr>
                      <m:t>+</m:t>
                    </m:r>
                    <m:r>
                      <a:rPr lang="es-ES" b="0" i="0" smtClean="0">
                        <a:latin typeface="Cambria Math" panose="02040503050406030204" pitchFamily="18" charset="0"/>
                        <a:cs typeface="Arial" panose="020B0604020202020204" pitchFamily="34" charset="0"/>
                      </a:rPr>
                      <m:t>2</m:t>
                    </m:r>
                    <m:r>
                      <m:rPr>
                        <m:sty m:val="p"/>
                      </m:rPr>
                      <a:rPr lang="es-ES">
                        <a:latin typeface="Cambria Math" panose="02040503050406030204" pitchFamily="18" charset="0"/>
                        <a:cs typeface="Arial" panose="020B0604020202020204" pitchFamily="34" charset="0"/>
                      </a:rPr>
                      <m:t>e</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r>
                      <a:rPr lang="es-ES" b="0" i="1" smtClean="0">
                        <a:latin typeface="Cambria Math" panose="02040503050406030204" pitchFamily="18" charset="0"/>
                        <a:cs typeface="Arial" panose="020B0604020202020204" pitchFamily="34" charset="0"/>
                      </a:rPr>
                      <m:t>=</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𝑘</m:t>
                        </m:r>
                      </m:e>
                    </m:acc>
                    <m:r>
                      <a:rPr lang="es-ES" i="1">
                        <a:latin typeface="Cambria Math" panose="02040503050406030204" pitchFamily="18" charset="0"/>
                        <a:ea typeface="Cambria Math" panose="02040503050406030204" pitchFamily="18" charset="0"/>
                        <a:cs typeface="Arial" panose="020B0604020202020204" pitchFamily="34" charset="0"/>
                      </a:rPr>
                      <m:t>ℏ</m:t>
                    </m:r>
                  </m:oMath>
                </a14:m>
                <a:r>
                  <a:rPr lang="es-ES" dirty="0">
                    <a:latin typeface="Arial" panose="020B0604020202020204" pitchFamily="34" charset="0"/>
                    <a:cs typeface="Arial" panose="020B0604020202020204" pitchFamily="34" charset="0"/>
                  </a:rPr>
                  <a:t>. Siendo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r>
                      <a:rPr lang="es-ES" i="1">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el potencial vectorial magnético (ver apéndice de Ecuaciones de Maxwell). Haciendo un razonamiento similar al realizado cuando se vio la cuantificación del flujo</a:t>
                </a:r>
              </a:p>
              <a:p>
                <a:pPr marL="0" indent="0" algn="just">
                  <a:lnSpc>
                    <a:spcPct val="100000"/>
                  </a:lnSpc>
                  <a:buNone/>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s-ES" i="1">
                              <a:latin typeface="Cambria Math" panose="02040503050406030204" pitchFamily="18" charset="0"/>
                              <a:ea typeface="Cambria Math" panose="02040503050406030204" pitchFamily="18" charset="0"/>
                            </a:rPr>
                          </m:ctrlPr>
                        </m:naryPr>
                        <m:sub/>
                        <m:sup/>
                        <m:e>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𝑘</m:t>
                              </m:r>
                            </m:e>
                          </m:acc>
                          <m:r>
                            <m:rPr>
                              <m:brk/>
                            </m:rP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𝑑</m:t>
                          </m:r>
                          <m:acc>
                            <m:accPr>
                              <m:chr m:val="⃗"/>
                              <m:ctrlPr>
                                <a:rPr lang="es-ES" i="1">
                                  <a:latin typeface="Cambria Math" panose="02040503050406030204" pitchFamily="18" charset="0"/>
                                  <a:ea typeface="Cambria Math" panose="02040503050406030204" pitchFamily="18" charset="0"/>
                                </a:rPr>
                              </m:ctrlPr>
                            </m:accPr>
                            <m:e>
                              <m:r>
                                <a:rPr lang="es-ES" i="1">
                                  <a:latin typeface="Cambria Math" panose="02040503050406030204" pitchFamily="18" charset="0"/>
                                  <a:ea typeface="Cambria Math" panose="02040503050406030204" pitchFamily="18" charset="0"/>
                                </a:rPr>
                                <m:t>𝑙</m:t>
                              </m:r>
                            </m:e>
                          </m:acc>
                          <m:r>
                            <m:rPr>
                              <m:brk/>
                            </m:rPr>
                            <a:rPr lang="es-ES" i="1">
                              <a:latin typeface="Cambria Math" panose="02040503050406030204" pitchFamily="18" charset="0"/>
                              <a:ea typeface="Cambria Math" panose="02040503050406030204" pitchFamily="18" charset="0"/>
                            </a:rPr>
                            <m:t>=</m:t>
                          </m:r>
                          <m:nary>
                            <m:naryPr>
                              <m:chr m:val="∮"/>
                              <m:limLoc m:val="undOvr"/>
                              <m:subHide m:val="on"/>
                              <m:supHide m:val="on"/>
                              <m:ctrlPr>
                                <a:rPr lang="es-ES" i="1">
                                  <a:latin typeface="Cambria Math" panose="02040503050406030204" pitchFamily="18" charset="0"/>
                                  <a:ea typeface="Cambria Math" panose="02040503050406030204" pitchFamily="18" charset="0"/>
                                </a:rPr>
                              </m:ctrlPr>
                            </m:naryPr>
                            <m:sub/>
                            <m:sup/>
                            <m:e>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𝑙</m:t>
                                  </m:r>
                                </m:e>
                              </m:acc>
                              <m:r>
                                <a:rPr lang="es-ES" b="0" i="1" smtClean="0">
                                  <a:latin typeface="Cambria Math" panose="02040503050406030204" pitchFamily="18" charset="0"/>
                                  <a:ea typeface="Cambria Math" panose="02040503050406030204" pitchFamily="18" charset="0"/>
                                  <a:cs typeface="Arial" panose="020B0604020202020204" pitchFamily="34" charset="0"/>
                                </a:rPr>
                                <m:t>+</m:t>
                              </m:r>
                              <m:nary>
                                <m:naryPr>
                                  <m:chr m:val="∮"/>
                                  <m:limLoc m:val="undOvr"/>
                                  <m:subHide m:val="on"/>
                                  <m:supHide m:val="on"/>
                                  <m:ctrlPr>
                                    <a:rPr lang="es-ES" b="0" i="1" smtClean="0">
                                      <a:latin typeface="Cambria Math" panose="02040503050406030204" pitchFamily="18" charset="0"/>
                                      <a:ea typeface="Cambria Math" panose="02040503050406030204" pitchFamily="18" charset="0"/>
                                      <a:cs typeface="Arial" panose="020B0604020202020204" pitchFamily="34" charset="0"/>
                                    </a:rPr>
                                  </m:ctrlPr>
                                </m:naryPr>
                                <m:sub/>
                                <m:sup/>
                                <m:e>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𝑙</m:t>
                                      </m:r>
                                    </m:e>
                                  </m:acc>
                                </m:e>
                              </m:nary>
                              <m:r>
                                <m:rPr>
                                  <m:brk/>
                                </m:rP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r>
                                <a:rPr lang="es-ES" i="1">
                                  <a:latin typeface="Cambria Math" panose="02040503050406030204" pitchFamily="18" charset="0"/>
                                  <a:ea typeface="Cambria Math" panose="02040503050406030204" pitchFamily="18" charset="0"/>
                                  <a:cs typeface="Arial" panose="020B0604020202020204" pitchFamily="34" charset="0"/>
                                </a:rPr>
                                <m:t>𝑛</m:t>
                              </m:r>
                            </m:e>
                          </m:nary>
                        </m:e>
                      </m:nary>
                    </m:oMath>
                  </m:oMathPara>
                </a14:m>
                <a:endParaRPr lang="es-ES" dirty="0">
                  <a:latin typeface="Arial" panose="020B0604020202020204" pitchFamily="34" charset="0"/>
                  <a:cs typeface="Arial" panose="020B0604020202020204" pitchFamily="34" charset="0"/>
                </a:endParaRPr>
              </a:p>
              <a:p>
                <a:pPr marL="0" indent="0" algn="just">
                  <a:lnSpc>
                    <a:spcPct val="100000"/>
                  </a:lnSpc>
                  <a:buNone/>
                </a:pPr>
                <a:endParaRPr lang="es-ES" dirty="0">
                  <a:latin typeface="Arial" panose="020B0604020202020204" pitchFamily="34" charset="0"/>
                  <a:cs typeface="Arial" panose="020B0604020202020204" pitchFamily="34" charset="0"/>
                </a:endParaRPr>
              </a:p>
              <a:p>
                <a:pPr marL="0" indent="0" algn="just">
                  <a:lnSpc>
                    <a:spcPct val="100000"/>
                  </a:lnSpc>
                  <a:buNone/>
                </a:pPr>
                <a:endParaRPr lang="es-ES" dirty="0">
                  <a:latin typeface="Arial" panose="020B0604020202020204" pitchFamily="34" charset="0"/>
                  <a:cs typeface="Arial" panose="020B0604020202020204" pitchFamily="34" charset="0"/>
                </a:endParaRPr>
              </a:p>
              <a:p>
                <a:pPr marL="0" indent="0" algn="just">
                  <a:lnSpc>
                    <a:spcPct val="100000"/>
                  </a:lnSpc>
                  <a:buNone/>
                </a:pPr>
                <a:endParaRPr lang="es-ES" dirty="0">
                  <a:latin typeface="Arial" panose="020B0604020202020204" pitchFamily="34" charset="0"/>
                  <a:cs typeface="Arial" panose="020B0604020202020204" pitchFamily="34" charset="0"/>
                </a:endParaRPr>
              </a:p>
            </p:txBody>
          </p:sp>
        </mc:Choice>
        <mc:Fallback>
          <p:sp>
            <p:nvSpPr>
              <p:cNvPr id="5" name="Marcador de contenido 4">
                <a:extLst>
                  <a:ext uri="{FF2B5EF4-FFF2-40B4-BE49-F238E27FC236}">
                    <a16:creationId xmlns:a14="http://schemas.microsoft.com/office/drawing/2010/main" xmlns="" xmlns:a16="http://schemas.microsoft.com/office/drawing/2014/main" id="{C7AE7529-5E2E-477D-A58D-766BE455AF5C}"/>
                  </a:ext>
                </a:extLst>
              </p:cNvPr>
              <p:cNvSpPr>
                <a:spLocks noGrp="1" noRot="1" noChangeAspect="1" noMove="1" noResize="1" noEditPoints="1" noAdjustHandles="1" noChangeArrowheads="1" noChangeShapeType="1" noTextEdit="1"/>
              </p:cNvSpPr>
              <p:nvPr>
                <p:ph idx="1"/>
              </p:nvPr>
            </p:nvSpPr>
            <p:spPr>
              <a:xfrm>
                <a:off x="103240" y="811161"/>
                <a:ext cx="7211960" cy="5825613"/>
              </a:xfrm>
              <a:blipFill>
                <a:blip r:embed="rId3" cstate="print"/>
                <a:stretch>
                  <a:fillRect l="-1522" t="-2301" r="-1522"/>
                </a:stretch>
              </a:blipFill>
            </p:spPr>
            <p:txBody>
              <a:bodyPr/>
              <a:lstStyle/>
              <a:p>
                <a:r>
                  <a:rPr lang="es-ES" dirty="0">
                    <a:noFill/>
                  </a:rPr>
                  <a:t> </a:t>
                </a:r>
              </a:p>
            </p:txBody>
          </p:sp>
        </mc:Fallback>
      </mc:AlternateContent>
    </p:spTree>
    <p:extLst>
      <p:ext uri="{BB962C8B-B14F-4D97-AF65-F5344CB8AC3E}">
        <p14:creationId xmlns="" xmlns:p14="http://schemas.microsoft.com/office/powerpoint/2010/main" val="320538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E9ECF07-EF71-49FE-AC81-C779B24DF357}"/>
              </a:ext>
            </a:extLst>
          </p:cNvPr>
          <p:cNvSpPr>
            <a:spLocks noGrp="1"/>
          </p:cNvSpPr>
          <p:nvPr>
            <p:ph type="title"/>
          </p:nvPr>
        </p:nvSpPr>
        <p:spPr>
          <a:xfrm>
            <a:off x="838200" y="131762"/>
            <a:ext cx="10515600" cy="549275"/>
          </a:xfrm>
        </p:spPr>
        <p:txBody>
          <a:bodyPr>
            <a:normAutofit fontScale="90000"/>
          </a:bodyPr>
          <a:lstStyle/>
          <a:p>
            <a:pPr algn="ctr"/>
            <a:r>
              <a:rPr lang="es-ES" b="1" dirty="0">
                <a:solidFill>
                  <a:srgbClr val="FF0000"/>
                </a:solidFill>
              </a:rPr>
              <a:t>Conductividad y trabajado mecánico</a:t>
            </a:r>
            <a:endParaRPr lang="es-ES" dirty="0"/>
          </a:p>
        </p:txBody>
      </p:sp>
      <p:pic>
        <p:nvPicPr>
          <p:cNvPr id="4" name="Imagen 3">
            <a:extLst>
              <a:ext uri="{FF2B5EF4-FFF2-40B4-BE49-F238E27FC236}">
                <a16:creationId xmlns="" xmlns:a16="http://schemas.microsoft.com/office/drawing/2014/main" id="{A5F02C16-ADFB-40D5-A767-674E9F4739C4}"/>
              </a:ext>
            </a:extLst>
          </p:cNvPr>
          <p:cNvPicPr>
            <a:picLocks noChangeAspect="1"/>
          </p:cNvPicPr>
          <p:nvPr/>
        </p:nvPicPr>
        <p:blipFill>
          <a:blip r:embed="rId2" cstate="print"/>
          <a:stretch>
            <a:fillRect/>
          </a:stretch>
        </p:blipFill>
        <p:spPr>
          <a:xfrm>
            <a:off x="6104659" y="1097280"/>
            <a:ext cx="5662699" cy="5365288"/>
          </a:xfrm>
          <a:prstGeom prst="rect">
            <a:avLst/>
          </a:prstGeom>
        </p:spPr>
      </p:pic>
      <p:sp>
        <p:nvSpPr>
          <p:cNvPr id="6" name="Marcador de contenido 5">
            <a:extLst>
              <a:ext uri="{FF2B5EF4-FFF2-40B4-BE49-F238E27FC236}">
                <a16:creationId xmlns="" xmlns:a16="http://schemas.microsoft.com/office/drawing/2014/main" id="{85182F7E-893E-47F6-9E88-B1D2BD7338EA}"/>
              </a:ext>
            </a:extLst>
          </p:cNvPr>
          <p:cNvSpPr>
            <a:spLocks noGrp="1"/>
          </p:cNvSpPr>
          <p:nvPr>
            <p:ph idx="1"/>
          </p:nvPr>
        </p:nvSpPr>
        <p:spPr>
          <a:xfrm>
            <a:off x="274320" y="1097280"/>
            <a:ext cx="5662699" cy="5365288"/>
          </a:xfrm>
        </p:spPr>
        <p:txBody>
          <a:bodyPr>
            <a:normAutofit fontScale="77500" lnSpcReduction="20000"/>
          </a:bodyPr>
          <a:lstStyle/>
          <a:p>
            <a:pPr marL="0" indent="0" algn="just">
              <a:lnSpc>
                <a:spcPct val="110000"/>
              </a:lnSpc>
              <a:buNone/>
            </a:pPr>
            <a:r>
              <a:rPr lang="es-ES" dirty="0">
                <a:latin typeface="Arial" panose="020B0604020202020204" pitchFamily="34" charset="0"/>
                <a:cs typeface="Arial" panose="020B0604020202020204" pitchFamily="34" charset="0"/>
              </a:rPr>
              <a:t>En el esquema siguiente se puede observar la curva de un recocido anisotérmico para níquel trabajado en frio, se ve la curva correspondiente a la recuperación y recristalización del material (curva en azul),también se trazaron la dureza (negro) y densidad (rojo), donde queda de manifiesto la importancia del trabajado mecánico y restauración del material sobre la resistividad del mismo. Vemos que el cambio fundamental en la dureza ocurre simultáneamente con la recristalización de la matriz. Se comprueba que el aporte de las dislocaciones es muy pequeño comparado con lo que aportan los  defectos puntuales. </a:t>
            </a:r>
          </a:p>
        </p:txBody>
      </p:sp>
    </p:spTree>
    <p:extLst>
      <p:ext uri="{BB962C8B-B14F-4D97-AF65-F5344CB8AC3E}">
        <p14:creationId xmlns="" xmlns:p14="http://schemas.microsoft.com/office/powerpoint/2010/main" val="930058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8E96794-0027-40AC-B5D0-3898909066F4}"/>
              </a:ext>
            </a:extLst>
          </p:cNvPr>
          <p:cNvSpPr>
            <a:spLocks noGrp="1"/>
          </p:cNvSpPr>
          <p:nvPr>
            <p:ph type="title"/>
          </p:nvPr>
        </p:nvSpPr>
        <p:spPr>
          <a:xfrm>
            <a:off x="838200" y="217641"/>
            <a:ext cx="10515600" cy="623017"/>
          </a:xfrm>
        </p:spPr>
        <p:txBody>
          <a:bodyPr>
            <a:normAutofit fontScale="90000"/>
          </a:bodyPr>
          <a:lstStyle/>
          <a:p>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D1C8529F-63FD-4B16-AA3E-659D9FB72EBC}"/>
                  </a:ext>
                </a:extLst>
              </p:cNvPr>
              <p:cNvSpPr>
                <a:spLocks noGrp="1"/>
              </p:cNvSpPr>
              <p:nvPr>
                <p:ph idx="1"/>
              </p:nvPr>
            </p:nvSpPr>
            <p:spPr>
              <a:xfrm>
                <a:off x="250723" y="840658"/>
                <a:ext cx="11503742" cy="5799701"/>
              </a:xfrm>
            </p:spPr>
            <p:txBody>
              <a:bodyPr/>
              <a:lstStyle/>
              <a:p>
                <a:pPr marL="0" indent="0" algn="ctr">
                  <a:buNone/>
                </a:pPr>
                <a:endParaRPr lang="es-ES" i="1" dirty="0">
                  <a:latin typeface="Cambria Math" panose="02040503050406030204" pitchFamily="18" charset="0"/>
                  <a:ea typeface="Cambria Math" panose="02040503050406030204" pitchFamily="18" charset="0"/>
                  <a:cs typeface="Arial" panose="020B0604020202020204" pitchFamily="34" charset="0"/>
                </a:endParaRPr>
              </a:p>
              <a:p>
                <a:pPr marL="0" indent="0" algn="ctr">
                  <a:buNone/>
                </a:pPr>
                <a14:m>
                  <m:oMath xmlns:m="http://schemas.openxmlformats.org/officeDocument/2006/math">
                    <m:f>
                      <m:fPr>
                        <m:ctrlPr>
                          <a:rPr lang="es-ES" i="1" smtClean="0">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nary>
                      <m:naryPr>
                        <m:chr m:val="∮"/>
                        <m:limLoc m:val="undOvr"/>
                        <m:subHide m:val="on"/>
                        <m:supHide m:val="on"/>
                        <m:ctrlPr>
                          <a:rPr lang="es-ES" i="1">
                            <a:latin typeface="Cambria Math" panose="02040503050406030204" pitchFamily="18" charset="0"/>
                            <a:ea typeface="Cambria Math" panose="02040503050406030204" pitchFamily="18" charset="0"/>
                          </a:rPr>
                        </m:ctrlPr>
                      </m:naryPr>
                      <m:sub/>
                      <m:sup/>
                      <m:e>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b="0" i="1" smtClean="0">
                            <a:latin typeface="Cambria Math" panose="02040503050406030204" pitchFamily="18" charset="0"/>
                          </a:rPr>
                          <m:t>.</m:t>
                        </m:r>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𝑙</m:t>
                            </m:r>
                          </m:e>
                        </m:acc>
                        <m:r>
                          <a:rPr lang="es-ES" i="1">
                            <a:latin typeface="Cambria Math" panose="02040503050406030204" pitchFamily="18" charset="0"/>
                            <a:ea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nary>
                          <m:naryPr>
                            <m:chr m:val="∮"/>
                            <m:limLoc m:val="undOvr"/>
                            <m:subHide m:val="on"/>
                            <m:supHide m:val="on"/>
                            <m:ctrlPr>
                              <a:rPr lang="es-ES" i="1">
                                <a:latin typeface="Cambria Math" panose="02040503050406030204" pitchFamily="18" charset="0"/>
                                <a:ea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m:t>
                            </m:r>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𝑙</m:t>
                                </m:r>
                              </m:e>
                            </m:acc>
                          </m:e>
                        </m:nary>
                        <m:r>
                          <m:rPr>
                            <m:brk/>
                          </m:rP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r>
                          <a:rPr lang="es-ES" i="1">
                            <a:latin typeface="Cambria Math" panose="02040503050406030204" pitchFamily="18" charset="0"/>
                            <a:ea typeface="Cambria Math" panose="02040503050406030204" pitchFamily="18" charset="0"/>
                            <a:cs typeface="Arial" panose="020B0604020202020204" pitchFamily="34" charset="0"/>
                          </a:rPr>
                          <m:t>𝑛</m:t>
                        </m:r>
                      </m:e>
                    </m:nary>
                  </m:oMath>
                </a14:m>
                <a:r>
                  <a:rPr lang="es-ES" dirty="0"/>
                  <a:t> </a:t>
                </a:r>
              </a:p>
              <a:p>
                <a:pPr marL="0" indent="0">
                  <a:buNone/>
                </a:pPr>
                <a:r>
                  <a:rPr lang="es-ES" dirty="0"/>
                  <a:t>por  Stokes</a:t>
                </a:r>
              </a:p>
              <a:p>
                <a:pPr marL="0" indent="0">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𝑚</m:t>
                          </m:r>
                        </m:num>
                        <m:den>
                          <m:r>
                            <a:rPr lang="es-ES" i="1">
                              <a:latin typeface="Cambria Math" panose="02040503050406030204" pitchFamily="18" charset="0"/>
                              <a:ea typeface="Cambria Math" panose="02040503050406030204" pitchFamily="18" charset="0"/>
                              <a:cs typeface="Arial" panose="020B0604020202020204" pitchFamily="34" charset="0"/>
                            </a:rPr>
                            <m:t>ℏ</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r>
                            <a:rPr lang="es-ES" i="1">
                              <a:latin typeface="Cambria Math" panose="02040503050406030204" pitchFamily="18" charset="0"/>
                              <a:cs typeface="Arial" panose="020B0604020202020204" pitchFamily="34" charset="0"/>
                            </a:rPr>
                            <m:t>𝑒</m:t>
                          </m:r>
                        </m:den>
                      </m:f>
                      <m:nary>
                        <m:naryPr>
                          <m:chr m:val="∬"/>
                          <m:limLoc m:val="undOvr"/>
                          <m:subHide m:val="on"/>
                          <m:supHide m:val="on"/>
                          <m:ctrlPr>
                            <a:rPr lang="es-ES" i="1" smtClean="0">
                              <a:latin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e>
                      </m:nary>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𝑑𝑆</m:t>
                      </m:r>
                      <m:r>
                        <a:rPr lang="es-ES" b="0" i="1" smtClean="0">
                          <a:latin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nary>
                        <m:naryPr>
                          <m:chr m:val="∬"/>
                          <m:limLoc m:val="undOvr"/>
                          <m:subHide m:val="on"/>
                          <m:supHide m:val="on"/>
                          <m:ctrlPr>
                            <a:rPr lang="es-ES" i="1">
                              <a:latin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r>
                                <a:rPr lang="es-ES" b="0" i="1" smtClean="0">
                                  <a:latin typeface="Cambria Math" panose="02040503050406030204" pitchFamily="18" charset="0"/>
                                </a:rPr>
                                <m:t>𝐴</m:t>
                              </m:r>
                            </m:e>
                          </m:acc>
                        </m:e>
                      </m:nary>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𝑑𝑆</m:t>
                      </m:r>
                    </m:oMath>
                  </m:oMathPara>
                </a14:m>
                <a:endParaRPr lang="es-ES" dirty="0"/>
              </a:p>
              <a:p>
                <a:pPr marL="0" indent="0">
                  <a:buNone/>
                </a:pPr>
                <a:r>
                  <a:rPr lang="es-ES" dirty="0"/>
                  <a:t>Aquí es necesario distinguir entre los dos campos magnéticos, el producido por </a:t>
                </a:r>
                <a14:m>
                  <m:oMath xmlns:m="http://schemas.openxmlformats.org/officeDocument/2006/math">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b="0" i="1" smtClean="0">
                        <a:latin typeface="Cambria Math" panose="02040503050406030204" pitchFamily="18" charset="0"/>
                      </a:rPr>
                      <m:t> </m:t>
                    </m:r>
                  </m:oMath>
                </a14:m>
                <a:r>
                  <a:rPr lang="es-ES" dirty="0"/>
                  <a:t>y el colocado desde fuera, proveniente de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oMath>
                </a14:m>
                <a:r>
                  <a:rPr lang="es-ES" dirty="0"/>
                  <a:t>,</a:t>
                </a:r>
              </a:p>
              <a:p>
                <a:pPr marL="0" indent="0">
                  <a:buNone/>
                </a:pPr>
                <a:r>
                  <a:rPr lang="es-ES" dirty="0"/>
                  <a:t> Pero como </a:t>
                </a:r>
                <a14:m>
                  <m:oMath xmlns:m="http://schemas.openxmlformats.org/officeDocument/2006/math">
                    <m:f>
                      <m:fPr>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𝑚</m:t>
                        </m:r>
                      </m:num>
                      <m:den>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𝑛</m:t>
                            </m:r>
                          </m:e>
                          <m:sub>
                            <m:r>
                              <a:rPr lang="es-ES" i="1">
                                <a:latin typeface="Cambria Math" panose="02040503050406030204" pitchFamily="18" charset="0"/>
                                <a:cs typeface="Arial" panose="020B0604020202020204" pitchFamily="34" charset="0"/>
                              </a:rPr>
                              <m:t>𝑠</m:t>
                            </m:r>
                          </m:sub>
                        </m:sSub>
                        <m:sSup>
                          <m:sSupPr>
                            <m:ctrlPr>
                              <a:rPr lang="es-ES" i="1">
                                <a:latin typeface="Cambria Math" panose="02040503050406030204" pitchFamily="18" charset="0"/>
                                <a:cs typeface="Arial" panose="020B0604020202020204" pitchFamily="34" charset="0"/>
                              </a:rPr>
                            </m:ctrlPr>
                          </m:sSupPr>
                          <m:e>
                            <m:r>
                              <a:rPr lang="es-ES" i="1">
                                <a:latin typeface="Cambria Math" panose="02040503050406030204" pitchFamily="18" charset="0"/>
                                <a:cs typeface="Arial" panose="020B0604020202020204" pitchFamily="34" charset="0"/>
                              </a:rPr>
                              <m:t>𝑒</m:t>
                            </m:r>
                          </m:e>
                          <m:sup>
                            <m:r>
                              <a:rPr lang="es-ES" i="1">
                                <a:latin typeface="Cambria Math" panose="02040503050406030204" pitchFamily="18" charset="0"/>
                                <a:cs typeface="Arial" panose="020B0604020202020204" pitchFamily="34" charset="0"/>
                              </a:rPr>
                              <m:t>2</m:t>
                            </m:r>
                          </m:sup>
                        </m:sSup>
                      </m:den>
                    </m:f>
                    <m:acc>
                      <m:accPr>
                        <m:chr m:val="⃗"/>
                        <m:ctrlPr>
                          <a:rPr lang="es-ES" i="1">
                            <a:latin typeface="Cambria Math" panose="02040503050406030204" pitchFamily="18" charset="0"/>
                            <a:cs typeface="Arial" panose="020B0604020202020204" pitchFamily="34" charset="0"/>
                          </a:rPr>
                        </m:ctrlPr>
                      </m:accPr>
                      <m:e>
                        <m:r>
                          <m:rPr>
                            <m:sty m:val="p"/>
                          </m:rPr>
                          <a:rPr lang="es-ES" i="1">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𝑗</m:t>
                            </m:r>
                          </m:e>
                          <m:sub>
                            <m:r>
                              <a:rPr lang="es-ES" i="1">
                                <a:latin typeface="Cambria Math" panose="02040503050406030204" pitchFamily="18" charset="0"/>
                              </a:rPr>
                              <m:t>𝑠</m:t>
                            </m:r>
                          </m:sub>
                        </m:sSub>
                      </m:e>
                    </m:acc>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acc>
                          <m:accPr>
                            <m:chr m:val="⃗"/>
                            <m:ctrlPr>
                              <a:rPr lang="es-ES"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𝐵</m:t>
                            </m:r>
                          </m:e>
                        </m:acc>
                      </m:e>
                      <m:sub>
                        <m:r>
                          <a:rPr lang="es-ES" b="0" i="1" smtClean="0">
                            <a:latin typeface="Cambria Math" panose="02040503050406030204" pitchFamily="18" charset="0"/>
                          </a:rPr>
                          <m:t>𝑖𝑛𝑡</m:t>
                        </m:r>
                      </m:sub>
                    </m:sSub>
                  </m:oMath>
                </a14:m>
                <a:r>
                  <a:rPr lang="es-ES" i="1" dirty="0">
                    <a:latin typeface="Arial" panose="020B0604020202020204" pitchFamily="34" charset="0"/>
                    <a:ea typeface="Cambria Math" panose="02040503050406030204" pitchFamily="18"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𝐵</m:t>
                            </m:r>
                          </m:e>
                        </m:acc>
                      </m:e>
                      <m:sub>
                        <m:r>
                          <a:rPr lang="es-ES" b="0" i="1" smtClean="0">
                            <a:latin typeface="Cambria Math" panose="02040503050406030204" pitchFamily="18" charset="0"/>
                            <a:cs typeface="Arial" panose="020B0604020202020204" pitchFamily="34" charset="0"/>
                          </a:rPr>
                          <m:t>𝑒𝑥𝑡</m:t>
                        </m:r>
                      </m:sub>
                    </m:sSub>
                    <m:r>
                      <a:rPr lang="es-ES" b="0" i="1" smtClean="0">
                        <a:latin typeface="Cambria Math" panose="02040503050406030204" pitchFamily="18" charset="0"/>
                        <a:cs typeface="Arial" panose="020B0604020202020204" pitchFamily="34" charset="0"/>
                      </a:rPr>
                      <m:t>=</m:t>
                    </m:r>
                    <m:acc>
                      <m:accPr>
                        <m:chr m:val="⃗"/>
                        <m:ctrlPr>
                          <a:rPr lang="es-ES" b="0" i="1" smtClean="0">
                            <a:latin typeface="Cambria Math" panose="02040503050406030204" pitchFamily="18" charset="0"/>
                            <a:cs typeface="Arial" panose="020B0604020202020204" pitchFamily="34" charset="0"/>
                          </a:rPr>
                        </m:ctrlPr>
                      </m:accPr>
                      <m:e>
                        <m:r>
                          <m:rPr>
                            <m:sty m:val="p"/>
                          </m:rPr>
                          <a:rPr lang="es-ES" b="0" i="1" smtClean="0">
                            <a:latin typeface="Cambria Math" panose="02040503050406030204" pitchFamily="18" charset="0"/>
                            <a:ea typeface="Cambria Math" panose="02040503050406030204" pitchFamily="18" charset="0"/>
                            <a:cs typeface="Arial" panose="020B0604020202020204" pitchFamily="34" charset="0"/>
                          </a:rPr>
                          <m:t>∇</m:t>
                        </m:r>
                      </m:e>
                    </m:acc>
                    <m:r>
                      <a:rPr lang="es-ES"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𝐴</m:t>
                        </m:r>
                      </m:e>
                    </m:acc>
                  </m:oMath>
                </a14:m>
                <a:endParaRPr lang="es-ES" i="1" dirty="0">
                  <a:latin typeface="Arial" panose="020B0604020202020204" pitchFamily="34" charset="0"/>
                  <a:ea typeface="Cambria Math" panose="02040503050406030204" pitchFamily="18"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nary>
                        <m:naryPr>
                          <m:chr m:val="∬"/>
                          <m:limLoc m:val="undOvr"/>
                          <m:subHide m:val="on"/>
                          <m:supHide m:val="on"/>
                          <m:ctrlPr>
                            <a:rPr lang="es-ES" i="1">
                              <a:latin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ea typeface="Cambria Math" panose="02040503050406030204" pitchFamily="18" charset="0"/>
                                  <a:cs typeface="Arial" panose="020B0604020202020204" pitchFamily="34" charset="0"/>
                                </a:rPr>
                              </m:ctrlPr>
                            </m:accPr>
                            <m:e>
                              <m:r>
                                <a:rPr lang="es-ES" i="1">
                                  <a:latin typeface="Cambria Math" panose="02040503050406030204" pitchFamily="18" charset="0"/>
                                  <a:ea typeface="Cambria Math" panose="02040503050406030204" pitchFamily="18" charset="0"/>
                                  <a:cs typeface="Arial" panose="020B0604020202020204" pitchFamily="34" charset="0"/>
                                </a:rPr>
                                <m:t>𝐵</m:t>
                              </m:r>
                            </m:e>
                          </m:acc>
                        </m:e>
                      </m:nary>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𝑑𝑆</m:t>
                      </m:r>
                      <m:r>
                        <a:rPr lang="es-ES" i="1">
                          <a:latin typeface="Cambria Math" panose="02040503050406030204" pitchFamily="18" charset="0"/>
                          <a:cs typeface="Arial" panose="020B0604020202020204" pitchFamily="34" charset="0"/>
                        </a:rPr>
                        <m:t>+</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𝑒</m:t>
                          </m:r>
                        </m:num>
                        <m:den>
                          <m:r>
                            <a:rPr lang="es-ES" i="1">
                              <a:latin typeface="Cambria Math" panose="02040503050406030204" pitchFamily="18" charset="0"/>
                              <a:ea typeface="Cambria Math" panose="02040503050406030204" pitchFamily="18" charset="0"/>
                              <a:cs typeface="Arial" panose="020B0604020202020204" pitchFamily="34" charset="0"/>
                            </a:rPr>
                            <m:t>ℏ</m:t>
                          </m:r>
                        </m:den>
                      </m:f>
                      <m:nary>
                        <m:naryPr>
                          <m:chr m:val="∬"/>
                          <m:limLoc m:val="undOvr"/>
                          <m:subHide m:val="on"/>
                          <m:supHide m:val="on"/>
                          <m:ctrlPr>
                            <a:rPr lang="es-ES" i="1">
                              <a:latin typeface="Cambria Math" panose="02040503050406030204" pitchFamily="18" charset="0"/>
                              <a:cs typeface="Arial" panose="020B0604020202020204" pitchFamily="34" charset="0"/>
                            </a:rPr>
                          </m:ctrlPr>
                        </m:naryPr>
                        <m:sub/>
                        <m:sup/>
                        <m:e>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𝐵</m:t>
                              </m:r>
                            </m:e>
                          </m:acc>
                        </m:e>
                      </m:nary>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𝑑𝑆</m:t>
                      </m:r>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r>
                        <a:rPr lang="es-ES" i="1">
                          <a:latin typeface="Cambria Math" panose="02040503050406030204" pitchFamily="18" charset="0"/>
                          <a:ea typeface="Cambria Math" panose="02040503050406030204" pitchFamily="18" charset="0"/>
                          <a:cs typeface="Arial" panose="020B0604020202020204" pitchFamily="34" charset="0"/>
                        </a:rPr>
                        <m:t>𝑛</m:t>
                      </m:r>
                    </m:oMath>
                  </m:oMathPara>
                </a14:m>
                <a:endParaRPr lang="es-ES" dirty="0"/>
              </a:p>
              <a:p>
                <a:pPr marL="0" indent="0">
                  <a:buNone/>
                </a:pPr>
                <a:endParaRPr lang="es-ES" i="1" dirty="0">
                  <a:latin typeface="Arial" panose="020B0604020202020204" pitchFamily="34" charset="0"/>
                  <a:ea typeface="Cambria Math" panose="02040503050406030204" pitchFamily="18" charset="0"/>
                  <a:cs typeface="Arial" panose="020B0604020202020204" pitchFamily="34" charset="0"/>
                </a:endParaRPr>
              </a:p>
              <a:p>
                <a:pPr marL="0" indent="0">
                  <a:buNone/>
                </a:pPr>
                <a:endParaRPr lang="es-ES" i="1" dirty="0">
                  <a:latin typeface="Arial" panose="020B0604020202020204" pitchFamily="34" charset="0"/>
                  <a:ea typeface="Cambria Math" panose="02040503050406030204" pitchFamily="18" charset="0"/>
                  <a:cs typeface="Arial" panose="020B0604020202020204" pitchFamily="34" charset="0"/>
                </a:endParaRP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D1C8529F-63FD-4B16-AA3E-659D9FB72EBC}"/>
                  </a:ext>
                </a:extLst>
              </p:cNvPr>
              <p:cNvSpPr>
                <a:spLocks noGrp="1" noRot="1" noChangeAspect="1" noMove="1" noResize="1" noEditPoints="1" noAdjustHandles="1" noChangeArrowheads="1" noChangeShapeType="1" noTextEdit="1"/>
              </p:cNvSpPr>
              <p:nvPr>
                <p:ph idx="1"/>
              </p:nvPr>
            </p:nvSpPr>
            <p:spPr>
              <a:xfrm>
                <a:off x="250723" y="840658"/>
                <a:ext cx="11503742" cy="5799701"/>
              </a:xfrm>
              <a:blipFill>
                <a:blip r:embed="rId2" cstate="print"/>
                <a:stretch>
                  <a:fillRect l="-1060"/>
                </a:stretch>
              </a:blipFill>
            </p:spPr>
            <p:txBody>
              <a:bodyPr/>
              <a:lstStyle/>
              <a:p>
                <a:r>
                  <a:rPr lang="es-ES">
                    <a:noFill/>
                  </a:rPr>
                  <a:t> </a:t>
                </a:r>
              </a:p>
            </p:txBody>
          </p:sp>
        </mc:Fallback>
      </mc:AlternateContent>
    </p:spTree>
    <p:extLst>
      <p:ext uri="{BB962C8B-B14F-4D97-AF65-F5344CB8AC3E}">
        <p14:creationId xmlns="" xmlns:p14="http://schemas.microsoft.com/office/powerpoint/2010/main" val="2840815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1EF2C4E-21B4-4598-9535-B857195F6F8C}"/>
              </a:ext>
            </a:extLst>
          </p:cNvPr>
          <p:cNvSpPr>
            <a:spLocks noGrp="1"/>
          </p:cNvSpPr>
          <p:nvPr>
            <p:ph type="title"/>
          </p:nvPr>
        </p:nvSpPr>
        <p:spPr>
          <a:xfrm>
            <a:off x="6902245" y="309716"/>
            <a:ext cx="4584290" cy="371321"/>
          </a:xfrm>
        </p:spPr>
        <p:txBody>
          <a:bodyPr>
            <a:normAutofit fontScale="90000"/>
          </a:bodyPr>
          <a:lstStyle/>
          <a:p>
            <a:r>
              <a:rPr lang="es-ES" b="1" dirty="0">
                <a:solidFill>
                  <a:srgbClr val="FF0000"/>
                </a:solidFill>
                <a:latin typeface="Arial" panose="020B0604020202020204" pitchFamily="34" charset="0"/>
                <a:cs typeface="Arial" panose="020B0604020202020204" pitchFamily="34" charset="0"/>
              </a:rPr>
              <a:t>Aplicaciones</a:t>
            </a:r>
          </a:p>
        </p:txBody>
      </p:sp>
      <p:sp>
        <p:nvSpPr>
          <p:cNvPr id="3" name="Marcador de contenido 2">
            <a:extLst>
              <a:ext uri="{FF2B5EF4-FFF2-40B4-BE49-F238E27FC236}">
                <a16:creationId xmlns="" xmlns:a16="http://schemas.microsoft.com/office/drawing/2014/main" id="{76739BCF-6631-4437-AD21-4FD1DE1DA67D}"/>
              </a:ext>
            </a:extLst>
          </p:cNvPr>
          <p:cNvSpPr>
            <a:spLocks noGrp="1"/>
          </p:cNvSpPr>
          <p:nvPr>
            <p:ph idx="1"/>
          </p:nvPr>
        </p:nvSpPr>
        <p:spPr>
          <a:xfrm>
            <a:off x="132735" y="132736"/>
            <a:ext cx="6489291" cy="6548284"/>
          </a:xfrm>
        </p:spPr>
        <p:txBody>
          <a:bodyPr>
            <a:noAutofit/>
          </a:bodyPr>
          <a:lstStyle/>
          <a:p>
            <a:pPr marL="0" indent="0" algn="just">
              <a:lnSpc>
                <a:spcPct val="120000"/>
              </a:lnSpc>
              <a:buNone/>
            </a:pPr>
            <a:r>
              <a:rPr lang="es-ES" sz="1600" dirty="0">
                <a:latin typeface="Arial" panose="020B0604020202020204" pitchFamily="34" charset="0"/>
                <a:cs typeface="Arial" panose="020B0604020202020204" pitchFamily="34" charset="0"/>
              </a:rPr>
              <a:t>Los superconductores tienen numerosas aplicaciones. Actualmente, los imanes más potentes se fabrican con bobinas de cables superconductores, seguidamente mocionamos algunas de ellas.</a:t>
            </a:r>
            <a:endParaRPr lang="es-ES" sz="1600" b="1" dirty="0">
              <a:latin typeface="Arial" panose="020B0604020202020204" pitchFamily="34" charset="0"/>
              <a:cs typeface="Arial" panose="020B0604020202020204" pitchFamily="34" charset="0"/>
            </a:endParaRPr>
          </a:p>
          <a:p>
            <a:pPr algn="just">
              <a:lnSpc>
                <a:spcPct val="120000"/>
              </a:lnSpc>
            </a:pPr>
            <a:r>
              <a:rPr lang="es-ES" sz="1600" b="1" dirty="0">
                <a:latin typeface="Arial" panose="020B0604020202020204" pitchFamily="34" charset="0"/>
                <a:cs typeface="Arial" panose="020B0604020202020204" pitchFamily="34" charset="0"/>
              </a:rPr>
              <a:t>Medicina: </a:t>
            </a:r>
            <a:r>
              <a:rPr lang="es-ES" sz="1600" dirty="0">
                <a:latin typeface="Arial" panose="020B0604020202020204" pitchFamily="34" charset="0"/>
                <a:cs typeface="Arial" panose="020B0604020202020204" pitchFamily="34" charset="0"/>
              </a:rPr>
              <a:t>En los equipos de RMN (Resonancia Magnética Nuclear), es necesario orientar el momento magnético,(hidrogeno), en la dirección de un campo magnético. Esto se logra por medio de bobinas  superconductoras. Este instrumento es de uso común en </a:t>
            </a:r>
            <a:r>
              <a:rPr lang="es-AR" sz="1600" dirty="0">
                <a:latin typeface="Arial" panose="020B0604020202020204" pitchFamily="34" charset="0"/>
                <a:cs typeface="Arial" panose="020B0604020202020204" pitchFamily="34" charset="0"/>
              </a:rPr>
              <a:t> hospitales y en diagnóstico medico.</a:t>
            </a:r>
          </a:p>
          <a:p>
            <a:pPr algn="just">
              <a:lnSpc>
                <a:spcPct val="100000"/>
              </a:lnSpc>
            </a:pPr>
            <a:r>
              <a:rPr lang="es-AR" sz="1600" b="1" dirty="0">
                <a:latin typeface="Arial" panose="020B0604020202020204" pitchFamily="34" charset="0"/>
                <a:cs typeface="Arial" panose="020B0604020202020204" pitchFamily="34" charset="0"/>
              </a:rPr>
              <a:t>Aceleradores de partículas:</a:t>
            </a:r>
            <a:r>
              <a:rPr lang="es-AR" sz="1600" dirty="0">
                <a:latin typeface="Arial" panose="020B0604020202020204" pitchFamily="34" charset="0"/>
                <a:cs typeface="Arial" panose="020B0604020202020204" pitchFamily="34" charset="0"/>
              </a:rPr>
              <a:t> Son equipos que utilizan campos electromagnéticos para acelerar partículas cargadas a altas velocidades. El LHC (</a:t>
            </a:r>
            <a:r>
              <a:rPr lang="es-AR" sz="1600" dirty="0" err="1">
                <a:latin typeface="Arial" panose="020B0604020202020204" pitchFamily="34" charset="0"/>
                <a:cs typeface="Arial" panose="020B0604020202020204" pitchFamily="34" charset="0"/>
              </a:rPr>
              <a:t>Large</a:t>
            </a:r>
            <a:r>
              <a:rPr lang="es-AR" sz="1600" dirty="0">
                <a:latin typeface="Arial" panose="020B0604020202020204" pitchFamily="34" charset="0"/>
                <a:cs typeface="Arial" panose="020B0604020202020204" pitchFamily="34" charset="0"/>
              </a:rPr>
              <a:t> </a:t>
            </a:r>
            <a:r>
              <a:rPr lang="es-AR" sz="1600" dirty="0" err="1">
                <a:latin typeface="Arial" panose="020B0604020202020204" pitchFamily="34" charset="0"/>
                <a:cs typeface="Arial" panose="020B0604020202020204" pitchFamily="34" charset="0"/>
              </a:rPr>
              <a:t>Hadron</a:t>
            </a:r>
            <a:r>
              <a:rPr lang="es-AR" sz="1600" dirty="0">
                <a:latin typeface="Arial" panose="020B0604020202020204" pitchFamily="34" charset="0"/>
                <a:cs typeface="Arial" panose="020B0604020202020204" pitchFamily="34" charset="0"/>
              </a:rPr>
              <a:t> </a:t>
            </a:r>
            <a:r>
              <a:rPr lang="es-AR" sz="1600" dirty="0" err="1">
                <a:latin typeface="Arial" panose="020B0604020202020204" pitchFamily="34" charset="0"/>
                <a:cs typeface="Arial" panose="020B0604020202020204" pitchFamily="34" charset="0"/>
              </a:rPr>
              <a:t>Collider</a:t>
            </a:r>
            <a:r>
              <a:rPr lang="es-AR" sz="1600" dirty="0">
                <a:latin typeface="Arial" panose="020B0604020202020204" pitchFamily="34" charset="0"/>
                <a:cs typeface="Arial" panose="020B0604020202020204" pitchFamily="34" charset="0"/>
              </a:rPr>
              <a:t> o gran Colisionador de Hadrones) utiliza materiales superconductores (Niobio y Titanio a –271 </a:t>
            </a:r>
            <a:r>
              <a:rPr lang="es-AR" sz="1600" dirty="0" err="1">
                <a:latin typeface="Arial" panose="020B0604020202020204" pitchFamily="34" charset="0"/>
                <a:cs typeface="Arial" panose="020B0604020202020204" pitchFamily="34" charset="0"/>
              </a:rPr>
              <a:t>ºC</a:t>
            </a:r>
            <a:r>
              <a:rPr lang="es-AR" sz="1600" dirty="0">
                <a:latin typeface="Arial" panose="020B0604020202020204" pitchFamily="34" charset="0"/>
                <a:cs typeface="Arial" panose="020B0604020202020204" pitchFamily="34" charset="0"/>
              </a:rPr>
              <a:t>) para generar campos magnéticos intensos y de menor consumo eléctrico.</a:t>
            </a:r>
          </a:p>
          <a:p>
            <a:pPr algn="just">
              <a:lnSpc>
                <a:spcPct val="120000"/>
              </a:lnSpc>
            </a:pPr>
            <a:r>
              <a:rPr lang="es-AR" sz="1600" b="1" dirty="0">
                <a:latin typeface="Arial" panose="020B0604020202020204" pitchFamily="34" charset="0"/>
                <a:cs typeface="Arial" panose="020B0604020202020204" pitchFamily="34" charset="0"/>
              </a:rPr>
              <a:t>Cables superconductores: </a:t>
            </a:r>
            <a:r>
              <a:rPr lang="es-AR" sz="1600" dirty="0">
                <a:latin typeface="Arial" panose="020B0604020202020204" pitchFamily="34" charset="0"/>
                <a:cs typeface="Arial" panose="020B0604020202020204" pitchFamily="34" charset="0"/>
              </a:rPr>
              <a:t>Téngase en cuenta que entre 10% y el 15% de perdidas se genera en las líneas de transmisión eléctrica. Lograr la disminución es estas seria realmente ventajoso. HTS (High-</a:t>
            </a:r>
            <a:r>
              <a:rPr lang="es-AR" sz="1600" dirty="0" err="1">
                <a:latin typeface="Arial" panose="020B0604020202020204" pitchFamily="34" charset="0"/>
                <a:cs typeface="Arial" panose="020B0604020202020204" pitchFamily="34" charset="0"/>
              </a:rPr>
              <a:t>Temperature</a:t>
            </a:r>
            <a:r>
              <a:rPr lang="es-AR" sz="1600" dirty="0">
                <a:latin typeface="Arial" panose="020B0604020202020204" pitchFamily="34" charset="0"/>
                <a:cs typeface="Arial" panose="020B0604020202020204" pitchFamily="34" charset="0"/>
              </a:rPr>
              <a:t> Superconductor). Son cables de transporte eléctrico enfriados con nitrógeno líquido. En el esquema se observa el diseño de uno de estos cables. No es de uso frecuente.</a:t>
            </a:r>
          </a:p>
        </p:txBody>
      </p:sp>
      <p:pic>
        <p:nvPicPr>
          <p:cNvPr id="4" name="Imagen 3">
            <a:extLst>
              <a:ext uri="{FF2B5EF4-FFF2-40B4-BE49-F238E27FC236}">
                <a16:creationId xmlns="" xmlns:a16="http://schemas.microsoft.com/office/drawing/2014/main" id="{9E189752-FE34-4B00-94C9-AA1F89D8319E}"/>
              </a:ext>
            </a:extLst>
          </p:cNvPr>
          <p:cNvPicPr>
            <a:picLocks noChangeAspect="1"/>
          </p:cNvPicPr>
          <p:nvPr/>
        </p:nvPicPr>
        <p:blipFill>
          <a:blip r:embed="rId2" cstate="print"/>
          <a:stretch>
            <a:fillRect/>
          </a:stretch>
        </p:blipFill>
        <p:spPr>
          <a:xfrm>
            <a:off x="6622026" y="1430594"/>
            <a:ext cx="5569974" cy="4342581"/>
          </a:xfrm>
          <a:prstGeom prst="rect">
            <a:avLst/>
          </a:prstGeom>
        </p:spPr>
      </p:pic>
    </p:spTree>
    <p:extLst>
      <p:ext uri="{BB962C8B-B14F-4D97-AF65-F5344CB8AC3E}">
        <p14:creationId xmlns="" xmlns:p14="http://schemas.microsoft.com/office/powerpoint/2010/main" val="381949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C514D27-B03A-4409-9F6B-9BA706597D69}"/>
              </a:ext>
            </a:extLst>
          </p:cNvPr>
          <p:cNvSpPr>
            <a:spLocks noGrp="1"/>
          </p:cNvSpPr>
          <p:nvPr>
            <p:ph type="title"/>
          </p:nvPr>
        </p:nvSpPr>
        <p:spPr>
          <a:xfrm>
            <a:off x="852948" y="210647"/>
            <a:ext cx="4279490" cy="315912"/>
          </a:xfrm>
        </p:spPr>
        <p:txBody>
          <a:bodyPr>
            <a:normAutofit fontScale="90000"/>
          </a:bodyPr>
          <a:lstStyle/>
          <a:p>
            <a:r>
              <a:rPr lang="es-ES" b="1" dirty="0">
                <a:solidFill>
                  <a:srgbClr val="FF0000"/>
                </a:solidFill>
                <a:latin typeface="Arial" panose="020B0604020202020204" pitchFamily="34" charset="0"/>
                <a:cs typeface="Arial" panose="020B0604020202020204" pitchFamily="34" charset="0"/>
              </a:rPr>
              <a:t>Aplicaciones</a:t>
            </a:r>
            <a:endParaRPr lang="es-ES" dirty="0"/>
          </a:p>
        </p:txBody>
      </p:sp>
      <p:sp>
        <p:nvSpPr>
          <p:cNvPr id="3" name="Marcador de contenido 2">
            <a:extLst>
              <a:ext uri="{FF2B5EF4-FFF2-40B4-BE49-F238E27FC236}">
                <a16:creationId xmlns="" xmlns:a16="http://schemas.microsoft.com/office/drawing/2014/main" id="{E992DF7C-CC9F-4105-9C59-3B04C7A54F28}"/>
              </a:ext>
            </a:extLst>
          </p:cNvPr>
          <p:cNvSpPr>
            <a:spLocks noGrp="1"/>
          </p:cNvSpPr>
          <p:nvPr>
            <p:ph idx="1"/>
          </p:nvPr>
        </p:nvSpPr>
        <p:spPr>
          <a:xfrm>
            <a:off x="294968" y="681038"/>
            <a:ext cx="6400800" cy="5966314"/>
          </a:xfrm>
        </p:spPr>
        <p:txBody>
          <a:bodyPr>
            <a:normAutofit fontScale="77500" lnSpcReduction="20000"/>
          </a:bodyPr>
          <a:lstStyle/>
          <a:p>
            <a:pPr algn="just">
              <a:lnSpc>
                <a:spcPct val="120000"/>
              </a:lnSpc>
            </a:pPr>
            <a:r>
              <a:rPr lang="es-ES" b="1" dirty="0">
                <a:latin typeface="Arial" panose="020B0604020202020204" pitchFamily="34" charset="0"/>
                <a:cs typeface="Arial" panose="020B0604020202020204" pitchFamily="34" charset="0"/>
              </a:rPr>
              <a:t>Biomagnetismo: </a:t>
            </a:r>
            <a:r>
              <a:rPr lang="es-ES" dirty="0">
                <a:latin typeface="Arial" panose="020B0604020202020204" pitchFamily="34" charset="0"/>
                <a:cs typeface="Arial" panose="020B0604020202020204" pitchFamily="34" charset="0"/>
              </a:rPr>
              <a:t>Es el estudio de los campos magnéticos generados por los sistemas biológicos (flujos de corrientes neuronales y fibras musculares).</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En todas las células de los tejidos biológicos hay un intercambio iónico a través de sus membranas, donde se generan diferencias de potencial  eléctricos que llevan asociados campos magnético</a:t>
            </a:r>
            <a:r>
              <a:rPr lang="es-ES" b="1" dirty="0">
                <a:latin typeface="Arial" panose="020B0604020202020204" pitchFamily="34" charset="0"/>
                <a:cs typeface="Arial" panose="020B0604020202020204" pitchFamily="34" charset="0"/>
              </a:rPr>
              <a:t>. </a:t>
            </a:r>
            <a:r>
              <a:rPr lang="es-ES" dirty="0">
                <a:latin typeface="Arial" panose="020B0604020202020204" pitchFamily="34" charset="0"/>
                <a:cs typeface="Arial" panose="020B0604020202020204" pitchFamily="34" charset="0"/>
              </a:rPr>
              <a:t>La magnitud de estos campos son extremadamente pequeños (entre 50 y 500 </a:t>
            </a:r>
            <a:r>
              <a:rPr lang="es-ES" dirty="0" err="1">
                <a:latin typeface="Arial" panose="020B0604020202020204" pitchFamily="34" charset="0"/>
                <a:cs typeface="Arial" panose="020B0604020202020204" pitchFamily="34" charset="0"/>
              </a:rPr>
              <a:t>fT</a:t>
            </a:r>
            <a:r>
              <a:rPr lang="es-ES" dirty="0">
                <a:latin typeface="Arial" panose="020B0604020202020204" pitchFamily="34" charset="0"/>
                <a:cs typeface="Arial" panose="020B0604020202020204" pitchFamily="34" charset="0"/>
              </a:rPr>
              <a:t> en el caso de las señales neuro magnéticas). Estas mediciones son realizadas con arreglos de </a:t>
            </a:r>
            <a:r>
              <a:rPr lang="es-ES" b="1" dirty="0">
                <a:latin typeface="Arial" panose="020B0604020202020204" pitchFamily="34" charset="0"/>
                <a:cs typeface="Arial" panose="020B0604020202020204" pitchFamily="34" charset="0"/>
              </a:rPr>
              <a:t>Squid. </a:t>
            </a:r>
            <a:r>
              <a:rPr lang="es-ES" dirty="0">
                <a:latin typeface="Arial" panose="020B0604020202020204" pitchFamily="34" charset="0"/>
                <a:cs typeface="Arial" panose="020B0604020202020204" pitchFamily="34" charset="0"/>
              </a:rPr>
              <a:t>Presentan importantes ventajas comparativas respecto a las técnicas  electroencefalograma (EEG, EMG, </a:t>
            </a:r>
            <a:r>
              <a:rPr lang="es-ES" dirty="0" err="1">
                <a:latin typeface="Arial" panose="020B0604020202020204" pitchFamily="34" charset="0"/>
                <a:cs typeface="Arial" panose="020B0604020202020204" pitchFamily="34" charset="0"/>
              </a:rPr>
              <a:t>etc</a:t>
            </a:r>
            <a:r>
              <a:rPr lang="es-ES" dirty="0">
                <a:latin typeface="Arial" panose="020B0604020202020204" pitchFamily="34" charset="0"/>
                <a:cs typeface="Arial" panose="020B0604020202020204" pitchFamily="34" charset="0"/>
              </a:rPr>
              <a:t>), ya que no interfieren los tejidos con sus resistencias resistencia eléctrica.</a:t>
            </a:r>
            <a:endParaRPr lang="es-ES" dirty="0"/>
          </a:p>
        </p:txBody>
      </p:sp>
      <p:pic>
        <p:nvPicPr>
          <p:cNvPr id="4" name="Marcador de contenido 4">
            <a:extLst>
              <a:ext uri="{FF2B5EF4-FFF2-40B4-BE49-F238E27FC236}">
                <a16:creationId xmlns="" xmlns:a16="http://schemas.microsoft.com/office/drawing/2014/main" id="{E3143CC8-154F-4A49-8995-FADF1022AE74}"/>
              </a:ext>
            </a:extLst>
          </p:cNvPr>
          <p:cNvPicPr>
            <a:picLocks noChangeAspect="1"/>
          </p:cNvPicPr>
          <p:nvPr/>
        </p:nvPicPr>
        <p:blipFill>
          <a:blip r:embed="rId2" cstate="print"/>
          <a:stretch>
            <a:fillRect/>
          </a:stretch>
        </p:blipFill>
        <p:spPr>
          <a:xfrm>
            <a:off x="6799359" y="210647"/>
            <a:ext cx="5205827" cy="6436705"/>
          </a:xfrm>
          <a:prstGeom prst="rect">
            <a:avLst/>
          </a:prstGeom>
        </p:spPr>
      </p:pic>
    </p:spTree>
    <p:extLst>
      <p:ext uri="{BB962C8B-B14F-4D97-AF65-F5344CB8AC3E}">
        <p14:creationId xmlns="" xmlns:p14="http://schemas.microsoft.com/office/powerpoint/2010/main" val="4549386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EDE3EFB-BC2E-40B8-965F-44828CEC44C0}"/>
              </a:ext>
            </a:extLst>
          </p:cNvPr>
          <p:cNvSpPr>
            <a:spLocks noGrp="1"/>
          </p:cNvSpPr>
          <p:nvPr>
            <p:ph type="title"/>
          </p:nvPr>
        </p:nvSpPr>
        <p:spPr>
          <a:xfrm>
            <a:off x="5541123" y="2875936"/>
            <a:ext cx="6221360" cy="1572178"/>
          </a:xfrm>
        </p:spPr>
        <p:txBody>
          <a:bodyPr>
            <a:noAutofit/>
          </a:bodyPr>
          <a:lstStyle/>
          <a:p>
            <a:r>
              <a:rPr lang="es-ES" sz="2000" dirty="0" err="1"/>
              <a:t>increiblemente</a:t>
            </a:r>
            <a:r>
              <a:rPr lang="es-ES" sz="2000" dirty="0"/>
              <a:t> pequeños, suficientemente pequeños para medir campos magnéticos de organismos vivos. Los </a:t>
            </a:r>
            <a:r>
              <a:rPr lang="es-ES" sz="2000" dirty="0" err="1"/>
              <a:t>SQUIDs</a:t>
            </a:r>
            <a:r>
              <a:rPr lang="es-ES" sz="2000" dirty="0"/>
              <a:t> se han usado para medir campos magnéticos del cerebro del ratón, e investigar si habría suficiente magnetismo para atribuir su capacidad de navegación a una brújula interna. Si en un dispositivo SQUID se mantiene una corriente constante de polarización, el voltaje medido oscila con los cambios de fase en las dos uniones, los cuales, dependen de la variación del flujo magnético. El conteo de las oscilaciones, permite evaluar el cambio de flujo que se ha producido.</a:t>
            </a:r>
          </a:p>
        </p:txBody>
      </p:sp>
      <p:sp>
        <p:nvSpPr>
          <p:cNvPr id="3" name="Rectángulo 2">
            <a:extLst>
              <a:ext uri="{FF2B5EF4-FFF2-40B4-BE49-F238E27FC236}">
                <a16:creationId xmlns="" xmlns:a16="http://schemas.microsoft.com/office/drawing/2014/main" id="{994C79F6-D4FF-4920-8C2D-AA22C6394C15}"/>
              </a:ext>
            </a:extLst>
          </p:cNvPr>
          <p:cNvSpPr/>
          <p:nvPr/>
        </p:nvSpPr>
        <p:spPr>
          <a:xfrm>
            <a:off x="5541123" y="598609"/>
            <a:ext cx="6096000" cy="646331"/>
          </a:xfrm>
          <a:prstGeom prst="rect">
            <a:avLst/>
          </a:prstGeom>
        </p:spPr>
        <p:txBody>
          <a:bodyPr>
            <a:spAutoFit/>
          </a:bodyPr>
          <a:lstStyle/>
          <a:p>
            <a:r>
              <a:rPr lang="es-ES" dirty="0"/>
              <a:t>Crean un campo magnético opuesto al aplicado y no permiten que el campo magnético penetre en su interior.</a:t>
            </a:r>
          </a:p>
        </p:txBody>
      </p:sp>
      <p:pic>
        <p:nvPicPr>
          <p:cNvPr id="5" name="Marcador de contenido 4">
            <a:extLst>
              <a:ext uri="{FF2B5EF4-FFF2-40B4-BE49-F238E27FC236}">
                <a16:creationId xmlns="" xmlns:a16="http://schemas.microsoft.com/office/drawing/2014/main" id="{06C9D3CC-17EC-42B4-8703-CEB0DE6B5426}"/>
              </a:ext>
            </a:extLst>
          </p:cNvPr>
          <p:cNvPicPr>
            <a:picLocks noGrp="1" noChangeAspect="1"/>
          </p:cNvPicPr>
          <p:nvPr>
            <p:ph idx="1"/>
          </p:nvPr>
        </p:nvPicPr>
        <p:blipFill>
          <a:blip r:embed="rId2" cstate="print"/>
          <a:stretch>
            <a:fillRect/>
          </a:stretch>
        </p:blipFill>
        <p:spPr>
          <a:xfrm>
            <a:off x="879475" y="3416299"/>
            <a:ext cx="5175040" cy="2307073"/>
          </a:xfrm>
          <a:prstGeom prst="rect">
            <a:avLst/>
          </a:prstGeom>
        </p:spPr>
      </p:pic>
    </p:spTree>
    <p:extLst>
      <p:ext uri="{BB962C8B-B14F-4D97-AF65-F5344CB8AC3E}">
        <p14:creationId xmlns="" xmlns:p14="http://schemas.microsoft.com/office/powerpoint/2010/main" val="24024463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8AE48C1-5DC5-4BA4-B444-80DE2B16F21A}"/>
              </a:ext>
            </a:extLst>
          </p:cNvPr>
          <p:cNvSpPr>
            <a:spLocks noGrp="1"/>
          </p:cNvSpPr>
          <p:nvPr>
            <p:ph type="title"/>
          </p:nvPr>
        </p:nvSpPr>
        <p:spPr/>
        <p:txBody>
          <a:bodyPr/>
          <a:lstStyle/>
          <a:p>
            <a:endParaRPr lang="es-ES"/>
          </a:p>
        </p:txBody>
      </p:sp>
      <p:pic>
        <p:nvPicPr>
          <p:cNvPr id="1028" name="Picture 4" descr="https://wp.icmm.csic.es/superconductividad/wp-content/uploads/sites/17/2014/02/Mug_and_Torus_morph.gif">
            <a:extLst>
              <a:ext uri="{FF2B5EF4-FFF2-40B4-BE49-F238E27FC236}">
                <a16:creationId xmlns="" xmlns:a16="http://schemas.microsoft.com/office/drawing/2014/main" id="{49B5DF85-3ACE-4C76-8ADC-DFD799EAE400}"/>
              </a:ext>
            </a:extLst>
          </p:cNvPr>
          <p:cNvPicPr>
            <a:picLocks noChangeAspect="1" noChangeArrowheads="1" noCrop="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38200" y="547688"/>
            <a:ext cx="2286000"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Marcador de contenido 4">
            <a:extLst>
              <a:ext uri="{FF2B5EF4-FFF2-40B4-BE49-F238E27FC236}">
                <a16:creationId xmlns="" xmlns:a16="http://schemas.microsoft.com/office/drawing/2014/main" id="{AC5074C6-D0D1-476A-A3CE-5A97BB44FB73}"/>
              </a:ext>
            </a:extLst>
          </p:cNvPr>
          <p:cNvSpPr>
            <a:spLocks noGrp="1"/>
          </p:cNvSpPr>
          <p:nvPr>
            <p:ph idx="1"/>
          </p:nvPr>
        </p:nvSpPr>
        <p:spPr/>
        <p:txBody>
          <a:bodyPr/>
          <a:lstStyle/>
          <a:p>
            <a:endParaRPr lang="es-ES"/>
          </a:p>
        </p:txBody>
      </p:sp>
    </p:spTree>
    <p:extLst>
      <p:ext uri="{BB962C8B-B14F-4D97-AF65-F5344CB8AC3E}">
        <p14:creationId xmlns="" xmlns:p14="http://schemas.microsoft.com/office/powerpoint/2010/main" val="820125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B380513-3739-4CD2-A9A7-CFA6D729AB40}"/>
              </a:ext>
            </a:extLst>
          </p:cNvPr>
          <p:cNvSpPr>
            <a:spLocks noGrp="1"/>
          </p:cNvSpPr>
          <p:nvPr>
            <p:ph type="title"/>
          </p:nvPr>
        </p:nvSpPr>
        <p:spPr>
          <a:xfrm>
            <a:off x="838200" y="96982"/>
            <a:ext cx="10515600" cy="474560"/>
          </a:xfrm>
        </p:spPr>
        <p:txBody>
          <a:bodyPr>
            <a:noAutofit/>
          </a:bodyPr>
          <a:lstStyle/>
          <a:p>
            <a:endParaRPr lang="es-ES" sz="3200"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2E3FBEB-981C-4D23-831A-4A1DB8EEC83F}"/>
                  </a:ext>
                </a:extLst>
              </p:cNvPr>
              <p:cNvSpPr>
                <a:spLocks noGrp="1"/>
              </p:cNvSpPr>
              <p:nvPr>
                <p:ph idx="1"/>
              </p:nvPr>
            </p:nvSpPr>
            <p:spPr>
              <a:xfrm>
                <a:off x="162232" y="571542"/>
                <a:ext cx="12029767" cy="6286457"/>
              </a:xfrm>
            </p:spPr>
            <p:txBody>
              <a:bodyPr>
                <a:normAutofit/>
              </a:bodyPr>
              <a:lstStyle/>
              <a:p>
                <a:pPr marL="0" indent="0" algn="just">
                  <a:lnSpc>
                    <a:spcPct val="120000"/>
                  </a:lnSpc>
                  <a:buNone/>
                </a:pPr>
                <a:r>
                  <a:rPr lang="es-ES" sz="2900" dirty="0">
                    <a:latin typeface="Arial" panose="020B0604020202020204" pitchFamily="34" charset="0"/>
                    <a:cs typeface="Arial" panose="020B0604020202020204" pitchFamily="34" charset="0"/>
                  </a:rPr>
                  <a:t>.Veamos una de ellas, partimos de la segunda ecuación de London</a:t>
                </a:r>
              </a:p>
              <a:p>
                <a:pPr marL="0" indent="0" algn="just">
                  <a:lnSpc>
                    <a:spcPct val="120000"/>
                  </a:lnSpc>
                  <a:buNone/>
                </a:pPr>
                <a14:m>
                  <m:oMathPara xmlns:m="http://schemas.openxmlformats.org/officeDocument/2006/math">
                    <m:oMathParaPr>
                      <m:jc m:val="centerGroup"/>
                    </m:oMathParaPr>
                    <m:oMath xmlns:m="http://schemas.openxmlformats.org/officeDocument/2006/math">
                      <m:f>
                        <m:fPr>
                          <m:ctrlPr>
                            <a:rPr lang="es-ES" sz="2900" i="1">
                              <a:latin typeface="Cambria Math" panose="02040503050406030204" pitchFamily="18" charset="0"/>
                              <a:cs typeface="Arial" panose="020B0604020202020204" pitchFamily="34" charset="0"/>
                            </a:rPr>
                          </m:ctrlPr>
                        </m:fPr>
                        <m:num>
                          <m:r>
                            <a:rPr lang="es-ES" sz="2900" i="1">
                              <a:latin typeface="Cambria Math" panose="02040503050406030204" pitchFamily="18" charset="0"/>
                              <a:cs typeface="Arial" panose="020B0604020202020204" pitchFamily="34" charset="0"/>
                            </a:rPr>
                            <m:t>𝑚</m:t>
                          </m:r>
                        </m:num>
                        <m:den>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cs typeface="Arial" panose="020B0604020202020204" pitchFamily="34" charset="0"/>
                                </a:rPr>
                                <m:t>𝑛</m:t>
                              </m:r>
                            </m:e>
                            <m:sub>
                              <m:r>
                                <a:rPr lang="es-ES" sz="2900" i="1">
                                  <a:latin typeface="Cambria Math" panose="02040503050406030204" pitchFamily="18" charset="0"/>
                                  <a:cs typeface="Arial" panose="020B0604020202020204" pitchFamily="34" charset="0"/>
                                </a:rPr>
                                <m:t>𝑠</m:t>
                              </m:r>
                            </m:sub>
                          </m:sSub>
                          <m:sSup>
                            <m:sSupPr>
                              <m:ctrlPr>
                                <a:rPr lang="es-ES" sz="2900" i="1">
                                  <a:latin typeface="Cambria Math" panose="02040503050406030204" pitchFamily="18" charset="0"/>
                                  <a:cs typeface="Arial" panose="020B0604020202020204" pitchFamily="34" charset="0"/>
                                </a:rPr>
                              </m:ctrlPr>
                            </m:sSupPr>
                            <m:e>
                              <m:r>
                                <a:rPr lang="es-ES" sz="2900" i="1">
                                  <a:latin typeface="Cambria Math" panose="02040503050406030204" pitchFamily="18" charset="0"/>
                                  <a:cs typeface="Arial" panose="020B0604020202020204" pitchFamily="34" charset="0"/>
                                </a:rPr>
                                <m:t>𝑒</m:t>
                              </m:r>
                            </m:e>
                            <m:sup>
                              <m:r>
                                <a:rPr lang="es-ES" sz="2900" i="1">
                                  <a:latin typeface="Cambria Math" panose="02040503050406030204" pitchFamily="18" charset="0"/>
                                  <a:cs typeface="Arial" panose="020B0604020202020204" pitchFamily="34" charset="0"/>
                                </a:rPr>
                                <m:t>2</m:t>
                              </m:r>
                            </m:sup>
                          </m:sSup>
                        </m:den>
                      </m:f>
                      <m:acc>
                        <m:accPr>
                          <m:chr m:val="⃗"/>
                          <m:ctrlPr>
                            <a:rPr lang="es-ES" sz="2900" i="1" smtClean="0">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i="1">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𝐵</m:t>
                          </m:r>
                        </m:e>
                      </m:acc>
                      <m:r>
                        <a:rPr lang="es-ES" sz="2900">
                          <a:latin typeface="Cambria Math" panose="02040503050406030204" pitchFamily="18" charset="0"/>
                          <a:ea typeface="Cambria Math" panose="02040503050406030204" pitchFamily="18" charset="0"/>
                          <a:cs typeface="Arial" panose="020B0604020202020204" pitchFamily="34" charset="0"/>
                        </a:rPr>
                        <m:t>=</m:t>
                      </m:r>
                      <m:r>
                        <a:rPr lang="es-ES" sz="2900" i="1">
                          <a:latin typeface="Cambria Math" panose="02040503050406030204" pitchFamily="18" charset="0"/>
                          <a:ea typeface="Cambria Math" panose="02040503050406030204" pitchFamily="18" charset="0"/>
                        </a:rPr>
                        <m:t>ℵ</m:t>
                      </m:r>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i="1">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𝐵</m:t>
                          </m:r>
                        </m:e>
                      </m:acc>
                      <m:r>
                        <a:rPr lang="es-ES" sz="2900" i="1">
                          <a:latin typeface="Cambria Math" panose="02040503050406030204" pitchFamily="18" charset="0"/>
                          <a:ea typeface="Cambria Math" panose="02040503050406030204" pitchFamily="18" charset="0"/>
                          <a:cs typeface="Arial" panose="020B0604020202020204" pitchFamily="34" charset="0"/>
                        </a:rPr>
                        <m:t>=0</m:t>
                      </m:r>
                    </m:oMath>
                  </m:oMathPara>
                </a14:m>
                <a:endParaRPr lang="es-ES" sz="2900" dirty="0">
                  <a:latin typeface="Arial" panose="020B0604020202020204" pitchFamily="34" charset="0"/>
                  <a:ea typeface="Cambria Math" panose="02040503050406030204" pitchFamily="18" charset="0"/>
                  <a:cs typeface="Arial" panose="020B0604020202020204" pitchFamily="34" charset="0"/>
                </a:endParaRPr>
              </a:p>
              <a:p>
                <a:pPr marL="0" indent="0" algn="just">
                  <a:lnSpc>
                    <a:spcPct val="120000"/>
                  </a:lnSpc>
                  <a:buNone/>
                </a:pPr>
                <a:r>
                  <a:rPr lang="es-ES" sz="2900" dirty="0">
                    <a:latin typeface="Arial" panose="020B0604020202020204" pitchFamily="34" charset="0"/>
                    <a:ea typeface="Cambria Math" panose="02040503050406030204" pitchFamily="18" charset="0"/>
                    <a:cs typeface="Arial" panose="020B0604020202020204" pitchFamily="34" charset="0"/>
                  </a:rPr>
                  <a:t>Introducimos el potencial vectorial </a:t>
                </a:r>
                <a14:m>
                  <m:oMath xmlns:m="http://schemas.openxmlformats.org/officeDocument/2006/math">
                    <m:acc>
                      <m:accPr>
                        <m:chr m:val="⃗"/>
                        <m:ctrlPr>
                          <a:rPr lang="es-ES" sz="2900" i="1" smtClean="0">
                            <a:latin typeface="Cambria Math" panose="02040503050406030204" pitchFamily="18" charset="0"/>
                            <a:ea typeface="Cambria Math" panose="02040503050406030204" pitchFamily="18" charset="0"/>
                            <a:cs typeface="Arial" panose="020B0604020202020204" pitchFamily="34" charset="0"/>
                          </a:rPr>
                        </m:ctrlPr>
                      </m:accPr>
                      <m:e>
                        <m:r>
                          <a:rPr lang="es-ES" sz="2900" b="0" i="1" smtClean="0">
                            <a:latin typeface="Cambria Math" panose="02040503050406030204" pitchFamily="18" charset="0"/>
                            <a:ea typeface="Cambria Math" panose="02040503050406030204" pitchFamily="18" charset="0"/>
                            <a:cs typeface="Arial" panose="020B0604020202020204" pitchFamily="34" charset="0"/>
                          </a:rPr>
                          <m:t>𝐴</m:t>
                        </m:r>
                      </m:e>
                    </m:acc>
                  </m:oMath>
                </a14:m>
                <a:r>
                  <a:rPr lang="es-ES" sz="2900" dirty="0">
                    <a:latin typeface="Arial" panose="020B0604020202020204" pitchFamily="34" charset="0"/>
                    <a:ea typeface="Cambria Math" panose="02040503050406030204" pitchFamily="18" charset="0"/>
                    <a:cs typeface="Arial" panose="020B0604020202020204" pitchFamily="34" charset="0"/>
                  </a:rPr>
                  <a:t> con </a:t>
                </a:r>
                <a14:m>
                  <m:oMath xmlns:m="http://schemas.openxmlformats.org/officeDocument/2006/math">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𝐵</m:t>
                        </m:r>
                      </m:e>
                    </m:acc>
                    <m:r>
                      <a:rPr lang="es-ES" sz="29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2900" i="1" smtClean="0">
                            <a:latin typeface="Cambria Math" panose="02040503050406030204" pitchFamily="18" charset="0"/>
                            <a:ea typeface="Cambria Math" panose="02040503050406030204" pitchFamily="18" charset="0"/>
                            <a:cs typeface="Arial" panose="020B0604020202020204" pitchFamily="34" charset="0"/>
                          </a:rPr>
                        </m:ctrlPr>
                      </m:accPr>
                      <m:e>
                        <m:r>
                          <a:rPr lang="es-ES" sz="2900" b="0" i="1" smtClean="0">
                            <a:latin typeface="Cambria Math" panose="02040503050406030204" pitchFamily="18" charset="0"/>
                            <a:ea typeface="Cambria Math" panose="02040503050406030204" pitchFamily="18" charset="0"/>
                            <a:cs typeface="Arial" panose="020B0604020202020204" pitchFamily="34" charset="0"/>
                          </a:rPr>
                          <m:t>𝐴</m:t>
                        </m:r>
                      </m:e>
                    </m:acc>
                  </m:oMath>
                </a14:m>
                <a:r>
                  <a:rPr lang="es-ES" sz="2900" dirty="0">
                    <a:latin typeface="Arial" panose="020B0604020202020204" pitchFamily="34" charset="0"/>
                    <a:ea typeface="Cambria Math" panose="02040503050406030204" pitchFamily="18" charset="0"/>
                    <a:cs typeface="Arial" panose="020B0604020202020204" pitchFamily="34" charset="0"/>
                  </a:rPr>
                  <a:t> </a:t>
                </a:r>
                <a:r>
                  <a:rPr lang="es-ES" sz="2900" dirty="0">
                    <a:latin typeface="Arial" panose="020B0604020202020204" pitchFamily="34" charset="0"/>
                    <a:cs typeface="Arial" panose="020B0604020202020204" pitchFamily="34" charset="0"/>
                  </a:rPr>
                  <a:t>(ver ejercicio </a:t>
                </a:r>
                <a:r>
                  <a:rPr lang="es-ES" sz="2900" dirty="0" err="1">
                    <a:latin typeface="Arial" panose="020B0604020202020204" pitchFamily="34" charset="0"/>
                    <a:cs typeface="Arial" panose="020B0604020202020204" pitchFamily="34" charset="0"/>
                  </a:rPr>
                  <a:t>N°</a:t>
                </a:r>
                <a:r>
                  <a:rPr lang="es-ES" sz="2900" dirty="0">
                    <a:latin typeface="Arial" panose="020B0604020202020204" pitchFamily="34" charset="0"/>
                    <a:cs typeface="Arial" panose="020B0604020202020204" pitchFamily="34" charset="0"/>
                  </a:rPr>
                  <a:t>..).</a:t>
                </a: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 ×</m:t>
                      </m:r>
                      <m:r>
                        <a:rPr lang="es-ES" sz="2900" i="1">
                          <a:latin typeface="Cambria Math" panose="02040503050406030204" pitchFamily="18" charset="0"/>
                          <a:ea typeface="Cambria Math" panose="02040503050406030204" pitchFamily="18" charset="0"/>
                        </a:rPr>
                        <m:t>ℵ</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b="0" i="1" smtClean="0">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𝐵</m:t>
                          </m:r>
                        </m:e>
                      </m:acc>
                      <m:r>
                        <a:rPr lang="es-ES" sz="2900" b="0" i="1" smtClean="0">
                          <a:latin typeface="Cambria Math" panose="02040503050406030204" pitchFamily="18" charset="0"/>
                          <a:ea typeface="Cambria Math" panose="02040503050406030204" pitchFamily="18" charset="0"/>
                          <a:cs typeface="Arial" panose="020B0604020202020204" pitchFamily="34" charset="0"/>
                        </a:rPr>
                        <m:t>=−</m:t>
                      </m:r>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r>
                        <a:rPr lang="es-ES" sz="2900" i="1">
                          <a:latin typeface="Cambria Math" panose="02040503050406030204" pitchFamily="18" charset="0"/>
                          <a:ea typeface="Cambria Math" panose="02040503050406030204" pitchFamily="18" charset="0"/>
                          <a:cs typeface="Arial" panose="020B0604020202020204" pitchFamily="34"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𝐴</m:t>
                          </m:r>
                        </m:e>
                      </m:acc>
                    </m:oMath>
                  </m:oMathPara>
                </a14:m>
                <a:endParaRPr lang="es-ES" sz="29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 ×</m:t>
                      </m:r>
                      <m:d>
                        <m:dPr>
                          <m:ctrlPr>
                            <a:rPr lang="es-ES" sz="2900" i="1" smtClean="0">
                              <a:latin typeface="Cambria Math" panose="02040503050406030204" pitchFamily="18" charset="0"/>
                              <a:ea typeface="Cambria Math" panose="02040503050406030204" pitchFamily="18" charset="0"/>
                              <a:cs typeface="Arial" panose="020B0604020202020204" pitchFamily="34" charset="0"/>
                            </a:rPr>
                          </m:ctrlPr>
                        </m:dPr>
                        <m:e>
                          <m:r>
                            <a:rPr lang="es-ES" sz="2900" i="1">
                              <a:latin typeface="Cambria Math" panose="02040503050406030204" pitchFamily="18" charset="0"/>
                              <a:ea typeface="Cambria Math" panose="02040503050406030204" pitchFamily="18" charset="0"/>
                            </a:rPr>
                            <m:t>ℵ</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b="0" i="1" smtClean="0">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𝐴</m:t>
                              </m:r>
                            </m:e>
                          </m:acc>
                        </m:e>
                      </m:d>
                      <m:r>
                        <a:rPr lang="es-ES" sz="2900" b="0" i="1"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s-ES" sz="2900" dirty="0">
                  <a:latin typeface="Arial" panose="020B0604020202020204" pitchFamily="34" charset="0"/>
                  <a:cs typeface="Arial" panose="020B0604020202020204" pitchFamily="34" charset="0"/>
                </a:endParaRPr>
              </a:p>
              <a:p>
                <a:pPr marL="0" indent="0" algn="just">
                  <a:lnSpc>
                    <a:spcPct val="120000"/>
                  </a:lnSpc>
                  <a:buNone/>
                </a:pPr>
                <a:r>
                  <a:rPr lang="es-ES" sz="2900" dirty="0">
                    <a:latin typeface="Arial" panose="020B0604020202020204" pitchFamily="34" charset="0"/>
                    <a:cs typeface="Arial" panose="020B0604020202020204" pitchFamily="34" charset="0"/>
                  </a:rPr>
                  <a:t>Luego, sacando el rotor, es igual al gradiente de una función escalar ¿Por qué?, ¿Qué suponemos?. (ver ejercicio </a:t>
                </a:r>
                <a:r>
                  <a:rPr lang="es-ES" sz="2900" dirty="0" err="1">
                    <a:latin typeface="Arial" panose="020B0604020202020204" pitchFamily="34" charset="0"/>
                    <a:cs typeface="Arial" panose="020B0604020202020204" pitchFamily="34" charset="0"/>
                  </a:rPr>
                  <a:t>N°</a:t>
                </a:r>
                <a:r>
                  <a:rPr lang="es-ES" sz="2900" dirty="0">
                    <a:latin typeface="Arial" panose="020B0604020202020204" pitchFamily="34" charset="0"/>
                    <a:cs typeface="Arial" panose="020B0604020202020204" pitchFamily="34" charset="0"/>
                  </a:rPr>
                  <a:t>..). </a:t>
                </a: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2900" i="1">
                          <a:latin typeface="Cambria Math" panose="02040503050406030204" pitchFamily="18" charset="0"/>
                          <a:ea typeface="Cambria Math" panose="02040503050406030204" pitchFamily="18" charset="0"/>
                        </a:rPr>
                        <m:t>ℵ</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i="1">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𝐴</m:t>
                          </m:r>
                        </m:e>
                      </m:acc>
                      <m:r>
                        <a:rPr lang="es-ES" sz="2900" b="0" i="1" smtClean="0">
                          <a:latin typeface="Cambria Math" panose="02040503050406030204" pitchFamily="18" charset="0"/>
                          <a:ea typeface="Cambria Math" panose="02040503050406030204" pitchFamily="18" charset="0"/>
                          <a:cs typeface="Arial" panose="020B0604020202020204" pitchFamily="34" charset="0"/>
                        </a:rPr>
                        <m:t>=</m:t>
                      </m:r>
                      <m:r>
                        <a:rPr lang="es-ES" sz="2900" b="0" i="1" smtClean="0">
                          <a:latin typeface="Cambria Math" panose="02040503050406030204" pitchFamily="18" charset="0"/>
                          <a:ea typeface="Cambria Math" panose="02040503050406030204" pitchFamily="18" charset="0"/>
                          <a:cs typeface="Arial" panose="020B0604020202020204" pitchFamily="34" charset="0"/>
                        </a:rPr>
                        <m:t>𝑐𝑡𝑒</m:t>
                      </m:r>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smtClean="0">
                          <a:latin typeface="Cambria Math" panose="02040503050406030204" pitchFamily="18" charset="0"/>
                          <a:ea typeface="Cambria Math" panose="02040503050406030204" pitchFamily="18" charset="0"/>
                          <a:cs typeface="Arial" panose="020B0604020202020204" pitchFamily="34" charset="0"/>
                        </a:rPr>
                        <m:t>𝜙</m:t>
                      </m:r>
                    </m:oMath>
                  </m:oMathPara>
                </a14:m>
                <a:endParaRPr lang="es-ES" sz="2900"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s-ES" sz="2900" i="1">
                          <a:latin typeface="Cambria Math" panose="02040503050406030204" pitchFamily="18" charset="0"/>
                          <a:ea typeface="Cambria Math" panose="02040503050406030204" pitchFamily="18" charset="0"/>
                        </a:rPr>
                        <m:t>ℵ</m:t>
                      </m:r>
                      <m:acc>
                        <m:accPr>
                          <m:chr m:val="⃗"/>
                          <m:ctrlPr>
                            <a:rPr lang="es-ES" sz="2900" i="1">
                              <a:latin typeface="Cambria Math" panose="02040503050406030204" pitchFamily="18" charset="0"/>
                            </a:rPr>
                          </m:ctrlPr>
                        </m:accPr>
                        <m:e>
                          <m:sSub>
                            <m:sSubPr>
                              <m:ctrlPr>
                                <a:rPr lang="es-ES" sz="2900" i="1">
                                  <a:latin typeface="Cambria Math" panose="02040503050406030204" pitchFamily="18" charset="0"/>
                                </a:rPr>
                              </m:ctrlPr>
                            </m:sSubPr>
                            <m:e>
                              <m:r>
                                <a:rPr lang="es-ES" sz="2900" i="1">
                                  <a:latin typeface="Cambria Math" panose="02040503050406030204" pitchFamily="18" charset="0"/>
                                </a:rPr>
                                <m:t>𝑗</m:t>
                              </m:r>
                            </m:e>
                            <m:sub>
                              <m:r>
                                <a:rPr lang="es-ES" sz="2900" i="1">
                                  <a:latin typeface="Cambria Math" panose="02040503050406030204" pitchFamily="18" charset="0"/>
                                </a:rPr>
                                <m:t>𝑠</m:t>
                              </m:r>
                            </m:sub>
                          </m:sSub>
                        </m:e>
                      </m:acc>
                      <m:r>
                        <a:rPr lang="es-ES" sz="2900" b="0" i="0" smtClean="0">
                          <a:latin typeface="Cambria Math" panose="02040503050406030204" pitchFamily="18" charset="0"/>
                        </a:rPr>
                        <m:t>=−</m:t>
                      </m:r>
                      <m:acc>
                        <m:accPr>
                          <m:chr m:val="⃗"/>
                          <m:ctrlPr>
                            <a:rPr lang="es-ES" sz="2900" i="1">
                              <a:latin typeface="Cambria Math" panose="02040503050406030204" pitchFamily="18" charset="0"/>
                              <a:ea typeface="Cambria Math" panose="02040503050406030204" pitchFamily="18" charset="0"/>
                              <a:cs typeface="Arial" panose="020B0604020202020204" pitchFamily="34" charset="0"/>
                            </a:rPr>
                          </m:ctrlPr>
                        </m:accPr>
                        <m:e>
                          <m:r>
                            <a:rPr lang="es-ES" sz="2900" i="1">
                              <a:latin typeface="Cambria Math" panose="02040503050406030204" pitchFamily="18" charset="0"/>
                              <a:ea typeface="Cambria Math" panose="02040503050406030204" pitchFamily="18" charset="0"/>
                              <a:cs typeface="Arial" panose="020B0604020202020204" pitchFamily="34" charset="0"/>
                            </a:rPr>
                            <m:t>𝐴</m:t>
                          </m:r>
                        </m:e>
                      </m:acc>
                      <m:r>
                        <a:rPr lang="es-ES" sz="2900" b="0" i="1" smtClean="0">
                          <a:latin typeface="Cambria Math" panose="02040503050406030204" pitchFamily="18" charset="0"/>
                          <a:ea typeface="Cambria Math" panose="02040503050406030204" pitchFamily="18" charset="0"/>
                          <a:cs typeface="Arial" panose="020B0604020202020204" pitchFamily="34" charset="0"/>
                        </a:rPr>
                        <m:t>+</m:t>
                      </m:r>
                      <m:r>
                        <a:rPr lang="es-ES" sz="2900" i="1">
                          <a:latin typeface="Cambria Math" panose="02040503050406030204" pitchFamily="18" charset="0"/>
                          <a:ea typeface="Cambria Math" panose="02040503050406030204" pitchFamily="18" charset="0"/>
                          <a:cs typeface="Arial" panose="020B0604020202020204" pitchFamily="34" charset="0"/>
                        </a:rPr>
                        <m:t>𝑐𝑡𝑒</m:t>
                      </m:r>
                      <m:acc>
                        <m:accPr>
                          <m:chr m:val="⃗"/>
                          <m:ctrlPr>
                            <a:rPr lang="es-ES" sz="2900" i="1">
                              <a:latin typeface="Cambria Math" panose="02040503050406030204" pitchFamily="18" charset="0"/>
                              <a:cs typeface="Arial" panose="020B0604020202020204" pitchFamily="34" charset="0"/>
                            </a:rPr>
                          </m:ctrlPr>
                        </m:accPr>
                        <m:e>
                          <m:r>
                            <m:rPr>
                              <m:sty m:val="p"/>
                            </m:rPr>
                            <a:rPr lang="es-ES" sz="2900" i="1">
                              <a:latin typeface="Cambria Math" panose="02040503050406030204" pitchFamily="18" charset="0"/>
                              <a:ea typeface="Cambria Math" panose="02040503050406030204" pitchFamily="18" charset="0"/>
                              <a:cs typeface="Arial" panose="020B0604020202020204" pitchFamily="34" charset="0"/>
                            </a:rPr>
                            <m:t>∇</m:t>
                          </m:r>
                        </m:e>
                      </m:acc>
                      <m:r>
                        <a:rPr lang="es-ES" sz="2900" i="1">
                          <a:latin typeface="Cambria Math" panose="02040503050406030204" pitchFamily="18" charset="0"/>
                          <a:ea typeface="Cambria Math" panose="02040503050406030204" pitchFamily="18" charset="0"/>
                          <a:cs typeface="Arial" panose="020B0604020202020204" pitchFamily="34" charset="0"/>
                        </a:rPr>
                        <m:t>𝜙</m:t>
                      </m:r>
                    </m:oMath>
                  </m:oMathPara>
                </a14:m>
                <a:endParaRPr lang="es-ES" sz="29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62E3FBEB-981C-4D23-831A-4A1DB8EEC83F}"/>
                  </a:ext>
                </a:extLst>
              </p:cNvPr>
              <p:cNvSpPr>
                <a:spLocks noGrp="1" noRot="1" noChangeAspect="1" noMove="1" noResize="1" noEditPoints="1" noAdjustHandles="1" noChangeArrowheads="1" noChangeShapeType="1" noTextEdit="1"/>
              </p:cNvSpPr>
              <p:nvPr>
                <p:ph idx="1"/>
              </p:nvPr>
            </p:nvSpPr>
            <p:spPr>
              <a:xfrm>
                <a:off x="162232" y="571542"/>
                <a:ext cx="12029767" cy="6286457"/>
              </a:xfrm>
              <a:blipFill>
                <a:blip r:embed="rId2" cstate="print"/>
                <a:stretch>
                  <a:fillRect l="-1115" t="-388" r="-1064"/>
                </a:stretch>
              </a:blipFill>
            </p:spPr>
            <p:txBody>
              <a:bodyPr/>
              <a:lstStyle/>
              <a:p>
                <a:r>
                  <a:rPr lang="es-ES">
                    <a:noFill/>
                  </a:rPr>
                  <a:t> </a:t>
                </a:r>
              </a:p>
            </p:txBody>
          </p:sp>
        </mc:Fallback>
      </mc:AlternateContent>
    </p:spTree>
    <p:extLst>
      <p:ext uri="{BB962C8B-B14F-4D97-AF65-F5344CB8AC3E}">
        <p14:creationId xmlns="" xmlns:p14="http://schemas.microsoft.com/office/powerpoint/2010/main" val="1295562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59C1DFE-FFFE-4736-8407-8196BDF7E857}"/>
              </a:ext>
            </a:extLst>
          </p:cNvPr>
          <p:cNvSpPr>
            <a:spLocks noGrp="1"/>
          </p:cNvSpPr>
          <p:nvPr>
            <p:ph type="title"/>
          </p:nvPr>
        </p:nvSpPr>
        <p:spPr>
          <a:xfrm>
            <a:off x="838200" y="70802"/>
            <a:ext cx="10515600" cy="610235"/>
          </a:xfrm>
        </p:spPr>
        <p:txBody>
          <a:bodyPr>
            <a:normAutofit fontScale="90000"/>
          </a:bodyPr>
          <a:lstStyle/>
          <a:p>
            <a:r>
              <a:rPr lang="es-ES" b="1" dirty="0">
                <a:solidFill>
                  <a:srgbClr val="FF0000"/>
                </a:solidFill>
                <a:latin typeface="Arial" panose="020B0604020202020204" pitchFamily="34" charset="0"/>
                <a:cs typeface="Arial" panose="020B0604020202020204" pitchFamily="34" charset="0"/>
              </a:rPr>
              <a:t>Aleaciones para conductores y aisladores</a:t>
            </a:r>
          </a:p>
        </p:txBody>
      </p:sp>
      <p:sp>
        <p:nvSpPr>
          <p:cNvPr id="3" name="Marcador de contenido 2">
            <a:extLst>
              <a:ext uri="{FF2B5EF4-FFF2-40B4-BE49-F238E27FC236}">
                <a16:creationId xmlns="" xmlns:a16="http://schemas.microsoft.com/office/drawing/2014/main" id="{9C8E93F2-2712-48FB-B28B-CB61C262DF53}"/>
              </a:ext>
            </a:extLst>
          </p:cNvPr>
          <p:cNvSpPr>
            <a:spLocks noGrp="1"/>
          </p:cNvSpPr>
          <p:nvPr>
            <p:ph idx="1"/>
          </p:nvPr>
        </p:nvSpPr>
        <p:spPr>
          <a:xfrm>
            <a:off x="228600" y="975360"/>
            <a:ext cx="11795760" cy="5638800"/>
          </a:xfrm>
        </p:spPr>
        <p:txBody>
          <a:bodyPr>
            <a:normAutofit fontScale="85000" lnSpcReduction="10000"/>
          </a:bodyPr>
          <a:lstStyle/>
          <a:p>
            <a:pPr marL="0" indent="0" algn="just">
              <a:lnSpc>
                <a:spcPct val="100000"/>
              </a:lnSpc>
              <a:buNone/>
            </a:pPr>
            <a:r>
              <a:rPr lang="es-ES" dirty="0">
                <a:latin typeface="Arial" panose="020B0604020202020204" pitchFamily="34" charset="0"/>
                <a:cs typeface="Arial" panose="020B0604020202020204" pitchFamily="34" charset="0"/>
              </a:rPr>
              <a:t>De lo estudiado previamente se infiere que los materiales para conductores deben ser fabricados con metales lo mas puro posibles. Por otro lado, los materiales para resistencia necesariamente deben ser aleaciones (soluciones sólidas).</a:t>
            </a:r>
          </a:p>
          <a:p>
            <a:pPr marL="514350" indent="-514350" algn="just">
              <a:lnSpc>
                <a:spcPct val="100000"/>
              </a:lnSpc>
              <a:buFont typeface="+mj-lt"/>
              <a:buAutoNum type="arabicPeriod"/>
            </a:pPr>
            <a:r>
              <a:rPr lang="es-ES" b="1" dirty="0">
                <a:latin typeface="Arial" panose="020B0604020202020204" pitchFamily="34" charset="0"/>
                <a:cs typeface="Arial" panose="020B0604020202020204" pitchFamily="34" charset="0"/>
              </a:rPr>
              <a:t>Conductores</a:t>
            </a:r>
          </a:p>
          <a:p>
            <a:pPr marL="0" indent="0" algn="just">
              <a:lnSpc>
                <a:spcPct val="100000"/>
              </a:lnSpc>
              <a:buNone/>
            </a:pPr>
            <a:r>
              <a:rPr lang="es-ES" dirty="0">
                <a:latin typeface="Arial" panose="020B0604020202020204" pitchFamily="34" charset="0"/>
                <a:cs typeface="Arial" panose="020B0604020202020204" pitchFamily="34" charset="0"/>
              </a:rPr>
              <a:t>Los metales más usados para conductores son el Cu y el Al. Con el fin de aumentar su resistencia mecánica en el caso del Cu se introducen impurezas de Cd, Sn, Al, P, Cr, Be, por supuesto que disminuye la conductividad eléctrica. La aleación mas difundida es Cu-0,9Cd, cuya conductividad es de hasta 90% de la del cobre. La conductividad eléctrica del aluminio es un 65% de la del Cu, con el fin de aumentar la resistencia mecánica se agrega magnesio y silicio.</a:t>
            </a:r>
          </a:p>
          <a:p>
            <a:pPr marL="0" indent="0" algn="just">
              <a:lnSpc>
                <a:spcPct val="100000"/>
              </a:lnSpc>
              <a:buNone/>
            </a:pPr>
            <a:r>
              <a:rPr lang="es-ES" b="1" dirty="0">
                <a:latin typeface="Arial" panose="020B0604020202020204" pitchFamily="34" charset="0"/>
                <a:cs typeface="Arial" panose="020B0604020202020204" pitchFamily="34" charset="0"/>
              </a:rPr>
              <a:t>2.  Resistores</a:t>
            </a:r>
          </a:p>
          <a:p>
            <a:pPr marL="0" indent="0" algn="just">
              <a:lnSpc>
                <a:spcPct val="100000"/>
              </a:lnSpc>
              <a:buNone/>
            </a:pPr>
            <a:r>
              <a:rPr lang="es-ES" dirty="0">
                <a:latin typeface="Arial" panose="020B0604020202020204" pitchFamily="34" charset="0"/>
                <a:cs typeface="Arial" panose="020B0604020202020204" pitchFamily="34" charset="0"/>
              </a:rPr>
              <a:t>En estos casos se requiere alta resistencia eléctrica y pequeño coeficiente de temperatura y refractarias, por tanto, generalmente se usan aleaciones de hierro con impurezas que forman soluciones solidas. El carácter refractario esta dado por el agregado de cromo y aluminio.</a:t>
            </a:r>
          </a:p>
        </p:txBody>
      </p:sp>
    </p:spTree>
    <p:extLst>
      <p:ext uri="{BB962C8B-B14F-4D97-AF65-F5344CB8AC3E}">
        <p14:creationId xmlns="" xmlns:p14="http://schemas.microsoft.com/office/powerpoint/2010/main" val="2079049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DED5ACD-B88D-4B4C-81A3-636A583AF430}"/>
              </a:ext>
            </a:extLst>
          </p:cNvPr>
          <p:cNvSpPr>
            <a:spLocks noGrp="1"/>
          </p:cNvSpPr>
          <p:nvPr>
            <p:ph type="title"/>
          </p:nvPr>
        </p:nvSpPr>
        <p:spPr>
          <a:xfrm>
            <a:off x="838200" y="365125"/>
            <a:ext cx="10515600" cy="564023"/>
          </a:xfrm>
        </p:spPr>
        <p:txBody>
          <a:bodyPr>
            <a:normAutofit/>
          </a:bodyPr>
          <a:lstStyle/>
          <a:p>
            <a:pPr algn="ctr"/>
            <a:r>
              <a:rPr lang="es-ES" sz="3200" b="1" dirty="0">
                <a:solidFill>
                  <a:srgbClr val="FF0000"/>
                </a:solidFill>
                <a:latin typeface="Arial" panose="020B0604020202020204" pitchFamily="34" charset="0"/>
                <a:cs typeface="Arial" panose="020B0604020202020204" pitchFamily="34" charset="0"/>
              </a:rPr>
              <a:t>Superconductividad</a:t>
            </a:r>
            <a:endParaRPr lang="es-ES" sz="3200" dirty="0"/>
          </a:p>
        </p:txBody>
      </p:sp>
      <p:sp>
        <p:nvSpPr>
          <p:cNvPr id="3" name="Marcador de contenido 2">
            <a:extLst>
              <a:ext uri="{FF2B5EF4-FFF2-40B4-BE49-F238E27FC236}">
                <a16:creationId xmlns="" xmlns:a16="http://schemas.microsoft.com/office/drawing/2014/main" id="{0BB3F24D-0B75-4F89-A2A5-7C58B41A78B8}"/>
              </a:ext>
            </a:extLst>
          </p:cNvPr>
          <p:cNvSpPr>
            <a:spLocks noGrp="1"/>
          </p:cNvSpPr>
          <p:nvPr>
            <p:ph idx="1"/>
          </p:nvPr>
        </p:nvSpPr>
        <p:spPr>
          <a:xfrm>
            <a:off x="838200" y="929148"/>
            <a:ext cx="10515600" cy="5247815"/>
          </a:xfrm>
        </p:spPr>
        <p:txBody>
          <a:bodyPr/>
          <a:lstStyle/>
          <a:p>
            <a:pPr marL="0" indent="0" algn="just">
              <a:buNone/>
            </a:pPr>
            <a:r>
              <a:rPr lang="es-ES" dirty="0">
                <a:latin typeface="Arial" panose="020B0604020202020204" pitchFamily="34" charset="0"/>
                <a:cs typeface="Arial" panose="020B0604020202020204" pitchFamily="34" charset="0"/>
              </a:rPr>
              <a:t>En un comienzo se pensó que era un fenómeno particular de algunos metales, hoy, el número de aleaciones, elementos y compuestos con propiedades superconductoras es enorme y nos deberíamos preguntar ¿cuales sustancias no son superconductoras?.</a:t>
            </a:r>
          </a:p>
          <a:p>
            <a:pPr marL="0" indent="0" algn="just">
              <a:buNone/>
            </a:pPr>
            <a:r>
              <a:rPr lang="es-ES" dirty="0">
                <a:latin typeface="Arial" panose="020B0604020202020204" pitchFamily="34" charset="0"/>
                <a:cs typeface="Arial" panose="020B0604020202020204" pitchFamily="34" charset="0"/>
              </a:rPr>
              <a:t>La superconductividad ofrece una oportunidad única para observar fenómenos cuánticos macroscópicos. La razón de esto es que los circuitos  superconductores cerrados (como se verá) solo pueden contener unidades discretas de flujo magnético.</a:t>
            </a:r>
          </a:p>
          <a:p>
            <a:pPr marL="0" indent="0" algn="just">
              <a:buNone/>
            </a:pPr>
            <a:r>
              <a:rPr lang="es-ES" dirty="0">
                <a:latin typeface="Arial" panose="020B0604020202020204" pitchFamily="34" charset="0"/>
                <a:cs typeface="Arial" panose="020B0604020202020204" pitchFamily="34" charset="0"/>
              </a:rPr>
              <a:t>En mi opinión es una de las áreas mas atractivas y particulares de la física.</a:t>
            </a:r>
          </a:p>
        </p:txBody>
      </p:sp>
    </p:spTree>
    <p:extLst>
      <p:ext uri="{BB962C8B-B14F-4D97-AF65-F5344CB8AC3E}">
        <p14:creationId xmlns="" xmlns:p14="http://schemas.microsoft.com/office/powerpoint/2010/main" val="94222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BF127B7-6842-42C7-AC61-1CEA7EA124AC}"/>
              </a:ext>
            </a:extLst>
          </p:cNvPr>
          <p:cNvSpPr>
            <a:spLocks noGrp="1"/>
          </p:cNvSpPr>
          <p:nvPr>
            <p:ph type="title"/>
          </p:nvPr>
        </p:nvSpPr>
        <p:spPr>
          <a:xfrm>
            <a:off x="838200" y="151765"/>
            <a:ext cx="10515600" cy="732155"/>
          </a:xfrm>
        </p:spPr>
        <p:txBody>
          <a:bodyPr>
            <a:normAutofit/>
          </a:bodyPr>
          <a:lstStyle/>
          <a:p>
            <a:pPr algn="ctr"/>
            <a:r>
              <a:rPr lang="es-ES" sz="3600" b="1" dirty="0">
                <a:solidFill>
                  <a:srgbClr val="FF0000"/>
                </a:solidFill>
                <a:latin typeface="Arial" panose="020B0604020202020204" pitchFamily="34" charset="0"/>
                <a:cs typeface="Arial" panose="020B0604020202020204" pitchFamily="34" charset="0"/>
              </a:rPr>
              <a:t>Superconductividad</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293FC4AA-D6AB-4E18-AF09-47AA29D0B88F}"/>
                  </a:ext>
                </a:extLst>
              </p:cNvPr>
              <p:cNvSpPr>
                <a:spLocks noGrp="1"/>
              </p:cNvSpPr>
              <p:nvPr>
                <p:ph idx="1"/>
              </p:nvPr>
            </p:nvSpPr>
            <p:spPr>
              <a:xfrm>
                <a:off x="152400" y="883920"/>
                <a:ext cx="11841480" cy="5822315"/>
              </a:xfrm>
            </p:spPr>
            <p:txBody>
              <a:bodyPr>
                <a:normAutofit fontScale="77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superconductividad fue observada por primera ves en 1911 por Kamerlingh Onnes. Noto que la resistividad del mercurio se anulaba de repente por debajo de 4,2 </a:t>
                </a:r>
                <a:r>
                  <a:rPr lang="es-ES" dirty="0" err="1">
                    <a:latin typeface="Arial" panose="020B0604020202020204" pitchFamily="34" charset="0"/>
                    <a:cs typeface="Arial" panose="020B0604020202020204" pitchFamily="34" charset="0"/>
                  </a:rPr>
                  <a:t>°K</a:t>
                </a:r>
                <a:r>
                  <a:rPr lang="es-ES" dirty="0">
                    <a:latin typeface="Arial" panose="020B0604020202020204" pitchFamily="34" charset="0"/>
                    <a:cs typeface="Arial" panose="020B0604020202020204" pitchFamily="34" charset="0"/>
                  </a:rPr>
                  <a:t>. Este fenómeno recibió el nombre de superconductividad. Como fue visto, sabemos que la resistencia eléctrica se debe a que los electrones que forman la corriente sufren colisiones con las impurezas y defectos de la estructura cristalina. La energía cinética de los electrones se pierde en forma de calor. La teoría de la conducción eléctrica en los metales establece que si la muestra no tiene defectos ni impurezas la resistividad debería tender a cero cuando </a:t>
                </a:r>
                <a14:m>
                  <m:oMath xmlns:m="http://schemas.openxmlformats.org/officeDocument/2006/math">
                    <m:r>
                      <a:rPr lang="es-ES" b="0" i="1" smtClean="0">
                        <a:latin typeface="Cambria Math" panose="02040503050406030204" pitchFamily="18" charset="0"/>
                      </a:rPr>
                      <m:t>𝑇</m:t>
                    </m:r>
                    <m:r>
                      <a:rPr lang="es-ES" b="0" i="1" smtClean="0">
                        <a:latin typeface="Cambria Math" panose="02040503050406030204" pitchFamily="18" charset="0"/>
                        <a:ea typeface="Cambria Math" panose="02040503050406030204" pitchFamily="18" charset="0"/>
                      </a:rPr>
                      <m:t>→0°</m:t>
                    </m:r>
                    <m:r>
                      <a:rPr lang="es-ES" b="0" i="1" smtClean="0">
                        <a:latin typeface="Cambria Math" panose="02040503050406030204" pitchFamily="18" charset="0"/>
                        <a:ea typeface="Cambria Math" panose="02040503050406030204" pitchFamily="18" charset="0"/>
                      </a:rPr>
                      <m:t>𝐾</m:t>
                    </m:r>
                    <m:r>
                      <a:rPr lang="es-ES" b="0" i="0" smtClean="0">
                        <a:latin typeface="Cambria Math" panose="02040503050406030204" pitchFamily="18" charset="0"/>
                        <a:ea typeface="Cambria Math" panose="02040503050406030204" pitchFamily="18" charset="0"/>
                      </a:rPr>
                      <m:t>. </m:t>
                    </m:r>
                  </m:oMath>
                </a14:m>
                <a:r>
                  <a:rPr lang="es-ES" dirty="0">
                    <a:latin typeface="Arial" panose="020B0604020202020204" pitchFamily="34" charset="0"/>
                    <a:cs typeface="Arial" panose="020B0604020202020204" pitchFamily="34" charset="0"/>
                  </a:rPr>
                  <a:t>Sin embargo, existen un amplio número de sustancias; metales, aleaciones, compuestos </a:t>
                </a:r>
                <a:r>
                  <a:rPr lang="es-ES" dirty="0" err="1">
                    <a:latin typeface="Arial" panose="020B0604020202020204" pitchFamily="34" charset="0"/>
                    <a:cs typeface="Arial" panose="020B0604020202020204" pitchFamily="34" charset="0"/>
                  </a:rPr>
                  <a:t>intermetalicos</a:t>
                </a:r>
                <a:r>
                  <a:rPr lang="es-ES" dirty="0">
                    <a:latin typeface="Arial" panose="020B0604020202020204" pitchFamily="34" charset="0"/>
                    <a:cs typeface="Arial" panose="020B0604020202020204" pitchFamily="34" charset="0"/>
                  </a:rPr>
                  <a:t>, cuya resistencia desciende a cero antes del cero grado kelvin. La temperatura a la cual se hace cero la resistencia eléctrica de la sustancia se llama temperatura critica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𝑇</m:t>
                        </m:r>
                      </m:e>
                      <m:sub>
                        <m:r>
                          <a:rPr lang="es-ES" b="0" i="1" smtClean="0">
                            <a:latin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Entre los elementos puros se pueden encontrar más de 30 superconductores. La superconductividad no es un fenómeno clásico, normalmente se trata a los electrones en un metal como un gas ideal de Fermi, la superconductividad difiere de este caso y es una consecuencia esencialmente mecánico cuántico de las interacciones entre electrones, las cuales se ignoran en el modelo de partículas libres. </a:t>
                </a:r>
                <a:r>
                  <a:rPr lang="es-ES" b="1" dirty="0">
                    <a:latin typeface="Arial" panose="020B0604020202020204" pitchFamily="34" charset="0"/>
                    <a:cs typeface="Arial" panose="020B0604020202020204" pitchFamily="34" charset="0"/>
                  </a:rPr>
                  <a:t>Lo interesante de estos materiales es que nos permite observar fenómenos cuánticos  a nuestro nivel, sin microscopio</a:t>
                </a:r>
                <a:r>
                  <a:rPr lang="es-ES" dirty="0">
                    <a:latin typeface="Arial" panose="020B0604020202020204" pitchFamily="34" charset="0"/>
                    <a:cs typeface="Arial" panose="020B0604020202020204" pitchFamily="34" charset="0"/>
                  </a:rPr>
                  <a:t>. </a:t>
                </a:r>
              </a:p>
            </p:txBody>
          </p:sp>
        </mc:Choice>
        <mc:Fallback>
          <p:sp>
            <p:nvSpPr>
              <p:cNvPr id="3" name="Marcador de contenido 2">
                <a:extLst>
                  <a:ext uri="{FF2B5EF4-FFF2-40B4-BE49-F238E27FC236}">
                    <a16:creationId xmlns:a14="http://schemas.microsoft.com/office/drawing/2010/main" xmlns="" xmlns:a16="http://schemas.microsoft.com/office/drawing/2014/main" id="{293FC4AA-D6AB-4E18-AF09-47AA29D0B88F}"/>
                  </a:ext>
                </a:extLst>
              </p:cNvPr>
              <p:cNvSpPr>
                <a:spLocks noGrp="1" noRot="1" noChangeAspect="1" noMove="1" noResize="1" noEditPoints="1" noAdjustHandles="1" noChangeArrowheads="1" noChangeShapeType="1" noTextEdit="1"/>
              </p:cNvSpPr>
              <p:nvPr>
                <p:ph idx="1"/>
              </p:nvPr>
            </p:nvSpPr>
            <p:spPr>
              <a:xfrm>
                <a:off x="152400" y="883920"/>
                <a:ext cx="11841480" cy="5822315"/>
              </a:xfrm>
              <a:blipFill>
                <a:blip r:embed="rId2" cstate="print"/>
                <a:stretch>
                  <a:fillRect l="-669" t="-628" r="-669"/>
                </a:stretch>
              </a:blipFill>
            </p:spPr>
            <p:txBody>
              <a:bodyPr/>
              <a:lstStyle/>
              <a:p>
                <a:r>
                  <a:rPr lang="es-ES">
                    <a:noFill/>
                  </a:rPr>
                  <a:t> </a:t>
                </a:r>
              </a:p>
            </p:txBody>
          </p:sp>
        </mc:Fallback>
      </mc:AlternateContent>
    </p:spTree>
    <p:extLst>
      <p:ext uri="{BB962C8B-B14F-4D97-AF65-F5344CB8AC3E}">
        <p14:creationId xmlns="" xmlns:p14="http://schemas.microsoft.com/office/powerpoint/2010/main" val="344568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DAC3F74-61AA-4542-9B58-B1E10C07C95B}"/>
              </a:ext>
            </a:extLst>
          </p:cNvPr>
          <p:cNvSpPr>
            <a:spLocks noGrp="1"/>
          </p:cNvSpPr>
          <p:nvPr>
            <p:ph type="title"/>
          </p:nvPr>
        </p:nvSpPr>
        <p:spPr>
          <a:xfrm>
            <a:off x="838200" y="147002"/>
            <a:ext cx="10515600" cy="534035"/>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Superconductividad</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EAD47C1-65F5-4BE9-A3F7-F500CF910D7F}"/>
                  </a:ext>
                </a:extLst>
              </p:cNvPr>
              <p:cNvSpPr>
                <a:spLocks noGrp="1"/>
              </p:cNvSpPr>
              <p:nvPr>
                <p:ph idx="1"/>
              </p:nvPr>
            </p:nvSpPr>
            <p:spPr>
              <a:xfrm>
                <a:off x="4876800" y="914400"/>
                <a:ext cx="7162799" cy="5369243"/>
              </a:xfrm>
            </p:spPr>
            <p:txBody>
              <a:bodyPr>
                <a:normAutofit fontScale="775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En el esquema se observa los resultados obtenidos por Onnes. Si </a:t>
                </a:r>
                <a14:m>
                  <m:oMath xmlns:m="http://schemas.openxmlformats.org/officeDocument/2006/math">
                    <m:r>
                      <a:rPr lang="es-ES" i="1">
                        <a:latin typeface="Cambria Math" panose="02040503050406030204" pitchFamily="18" charset="0"/>
                        <a:cs typeface="Arial" panose="020B0604020202020204" pitchFamily="34" charset="0"/>
                      </a:rPr>
                      <m:t>𝑇</m:t>
                    </m:r>
                    <m:r>
                      <a:rPr lang="es-ES" i="1">
                        <a:latin typeface="Cambria Math" panose="02040503050406030204" pitchFamily="18" charset="0"/>
                        <a:ea typeface="Cambria Math" panose="02040503050406030204" pitchFamily="18" charset="0"/>
                        <a:cs typeface="Arial" panose="020B0604020202020204" pitchFamily="34" charset="0"/>
                      </a:rPr>
                      <m:t>&lt;</m:t>
                    </m:r>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𝑇</m:t>
                        </m:r>
                      </m:e>
                      <m:sub>
                        <m:r>
                          <a:rPr lang="es-ES" i="1">
                            <a:latin typeface="Cambria Math" panose="02040503050406030204" pitchFamily="18" charset="0"/>
                            <a:ea typeface="Cambria Math" panose="02040503050406030204" pitchFamily="18" charset="0"/>
                            <a:cs typeface="Arial" panose="020B0604020202020204" pitchFamily="34" charset="0"/>
                          </a:rPr>
                          <m:t>𝑐</m:t>
                        </m:r>
                      </m:sub>
                    </m:sSub>
                  </m:oMath>
                </a14:m>
                <a:r>
                  <a:rPr lang="es-ES" dirty="0">
                    <a:latin typeface="Arial" panose="020B0604020202020204" pitchFamily="34" charset="0"/>
                    <a:cs typeface="Arial" panose="020B0604020202020204" pitchFamily="34" charset="0"/>
                  </a:rPr>
                  <a:t> la resistencia del conductor es cero. Notablemente, los buenos conductores a temperatura ambiente como el Cu y la Ag  no presentan superconductividad, Tampoco la mayoría de los metales ferromagnéticos. La temperatura critica depende de la ubicación del elemento en la tabla periódica. Desde que se descubrió la superconductividad hasta las primera explicaciones del fenómeno pasaron más de 50 año.</a:t>
                </a:r>
              </a:p>
              <a:p>
                <a:pPr marL="0" indent="0" algn="just">
                  <a:lnSpc>
                    <a:spcPct val="120000"/>
                  </a:lnSpc>
                  <a:buNone/>
                </a:pPr>
                <a:r>
                  <a:rPr lang="es-ES" dirty="0">
                    <a:latin typeface="Arial" panose="020B0604020202020204" pitchFamily="34" charset="0"/>
                    <a:cs typeface="Arial" panose="020B0604020202020204" pitchFamily="34" charset="0"/>
                  </a:rPr>
                  <a:t>Veamos algunas propiedades que presenta la superconductividad:</a:t>
                </a:r>
              </a:p>
              <a:p>
                <a:pPr algn="just">
                  <a:lnSpc>
                    <a:spcPct val="120000"/>
                  </a:lnSpc>
                  <a:buFont typeface="Courier New" panose="02070309020205020404" pitchFamily="49" charset="0"/>
                  <a:buChar char="o"/>
                </a:pPr>
                <a:r>
                  <a:rPr lang="es-ES" dirty="0">
                    <a:latin typeface="Arial" panose="020B0604020202020204" pitchFamily="34" charset="0"/>
                    <a:cs typeface="Arial" panose="020B0604020202020204" pitchFamily="34" charset="0"/>
                  </a:rPr>
                  <a:t>Si por un anillo superconductor se hace pasa una corriente, se observo que esta, se conservo más de dos años.</a:t>
                </a:r>
              </a:p>
              <a:p>
                <a:pPr marL="0" indent="0" algn="just">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6EAD47C1-65F5-4BE9-A3F7-F500CF910D7F}"/>
                  </a:ext>
                </a:extLst>
              </p:cNvPr>
              <p:cNvSpPr>
                <a:spLocks noGrp="1" noRot="1" noChangeAspect="1" noMove="1" noResize="1" noEditPoints="1" noAdjustHandles="1" noChangeArrowheads="1" noChangeShapeType="1" noTextEdit="1"/>
              </p:cNvSpPr>
              <p:nvPr>
                <p:ph idx="1"/>
              </p:nvPr>
            </p:nvSpPr>
            <p:spPr>
              <a:xfrm>
                <a:off x="4876800" y="914400"/>
                <a:ext cx="7162799" cy="5369243"/>
              </a:xfrm>
              <a:blipFill>
                <a:blip r:embed="rId2" cstate="print"/>
                <a:stretch>
                  <a:fillRect l="-1106" t="-681" r="-1106"/>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C2336DDC-8B1D-4032-9073-BFF6CDC9BA3C}"/>
              </a:ext>
            </a:extLst>
          </p:cNvPr>
          <p:cNvPicPr>
            <a:picLocks noChangeAspect="1"/>
          </p:cNvPicPr>
          <p:nvPr/>
        </p:nvPicPr>
        <p:blipFill>
          <a:blip r:embed="rId3" cstate="print"/>
          <a:stretch>
            <a:fillRect/>
          </a:stretch>
        </p:blipFill>
        <p:spPr>
          <a:xfrm>
            <a:off x="152400" y="147002"/>
            <a:ext cx="3535679" cy="3374439"/>
          </a:xfrm>
          <a:prstGeom prst="rect">
            <a:avLst/>
          </a:prstGeom>
        </p:spPr>
      </p:pic>
      <p:pic>
        <p:nvPicPr>
          <p:cNvPr id="6" name="Imagen 5">
            <a:extLst>
              <a:ext uri="{FF2B5EF4-FFF2-40B4-BE49-F238E27FC236}">
                <a16:creationId xmlns="" xmlns:a16="http://schemas.microsoft.com/office/drawing/2014/main" id="{096E0429-DDC1-4E73-904E-D1B3EC8A8BC1}"/>
              </a:ext>
            </a:extLst>
          </p:cNvPr>
          <p:cNvPicPr>
            <a:picLocks noChangeAspect="1"/>
          </p:cNvPicPr>
          <p:nvPr/>
        </p:nvPicPr>
        <p:blipFill>
          <a:blip r:embed="rId4" cstate="print"/>
          <a:stretch>
            <a:fillRect/>
          </a:stretch>
        </p:blipFill>
        <p:spPr>
          <a:xfrm>
            <a:off x="289560" y="3599021"/>
            <a:ext cx="3977640" cy="3181399"/>
          </a:xfrm>
          <a:prstGeom prst="rect">
            <a:avLst/>
          </a:prstGeom>
        </p:spPr>
      </p:pic>
    </p:spTree>
    <p:extLst>
      <p:ext uri="{BB962C8B-B14F-4D97-AF65-F5344CB8AC3E}">
        <p14:creationId xmlns="" xmlns:p14="http://schemas.microsoft.com/office/powerpoint/2010/main" val="139704959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38796</TotalTime>
  <Words>1908</Words>
  <Application>Microsoft Office PowerPoint</Application>
  <PresentationFormat>Personalizado</PresentationFormat>
  <Paragraphs>167</Paragraphs>
  <Slides>55</Slides>
  <Notes>0</Notes>
  <HiddenSlides>0</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Tema de Office</vt:lpstr>
      <vt:lpstr>Transferencia de spin</vt:lpstr>
      <vt:lpstr>Transferencia de spin</vt:lpstr>
      <vt:lpstr>Algo más sobre conductividad</vt:lpstr>
      <vt:lpstr>Conductividad y aleaciones</vt:lpstr>
      <vt:lpstr>Conductividad y trabajado mecánico</vt:lpstr>
      <vt:lpstr>Aleaciones para conductores y aisladores</vt:lpstr>
      <vt:lpstr>Superconductividad</vt:lpstr>
      <vt:lpstr>Superconductividad</vt:lpstr>
      <vt:lpstr>Superconductividad</vt:lpstr>
      <vt:lpstr> Propiedades de la superconductividad</vt:lpstr>
      <vt:lpstr>Propiedades de la superconductividad</vt:lpstr>
      <vt:lpstr>Propiedades de la superconductividad</vt:lpstr>
      <vt:lpstr>Diapositiva 13</vt:lpstr>
      <vt:lpstr>Diapositiva 14</vt:lpstr>
      <vt:lpstr>Conductor perfecto</vt:lpstr>
      <vt:lpstr>Diapositiva 16</vt:lpstr>
      <vt:lpstr>Diapositiva 17</vt:lpstr>
      <vt:lpstr>Preguntas:</vt:lpstr>
      <vt:lpstr>Superconductores tipo I</vt:lpstr>
      <vt:lpstr>Superconductores tipo I</vt:lpstr>
      <vt:lpstr>Superconductores tipo II</vt:lpstr>
      <vt:lpstr>Superconductores tipo II</vt:lpstr>
      <vt:lpstr>Vórtices</vt:lpstr>
      <vt:lpstr>Vórtices</vt:lpstr>
      <vt:lpstr>Superconductores tipo II</vt:lpstr>
      <vt:lpstr>Termodinámica de la superconductividad</vt:lpstr>
      <vt:lpstr>Ecuación de Clausius</vt:lpstr>
      <vt:lpstr>Clausius-Clapeyron</vt:lpstr>
      <vt:lpstr>Termodinámica de la superconductividad</vt:lpstr>
      <vt:lpstr>Termodinámica de la superconductividad</vt:lpstr>
      <vt:lpstr>Calor especifico</vt:lpstr>
      <vt:lpstr>Transformación de segundo orden</vt:lpstr>
      <vt:lpstr>Transformación de fase</vt:lpstr>
      <vt:lpstr>Diapositiva 34</vt:lpstr>
      <vt:lpstr>Frecuencia critica</vt:lpstr>
      <vt:lpstr>Teoría de los dos fluidos, Ecuación de London</vt:lpstr>
      <vt:lpstr>Ecuación de London</vt:lpstr>
      <vt:lpstr>Ecuación de London</vt:lpstr>
      <vt:lpstr>Profundidad de penetración del campo y corriente</vt:lpstr>
      <vt:lpstr>Pares de Cooper</vt:lpstr>
      <vt:lpstr>Cuantificación del flujo y fluxoides </vt:lpstr>
      <vt:lpstr>Cuantificación del flujo y fluxoides </vt:lpstr>
      <vt:lpstr>Cuantificación del flujo y fluxoides </vt:lpstr>
      <vt:lpstr>Cuantificación del flujo y fluxoides </vt:lpstr>
      <vt:lpstr>Efecto Josephson</vt:lpstr>
      <vt:lpstr>Interferencia cuántica, Squid</vt:lpstr>
      <vt:lpstr>Interferencia cuántica, Squid</vt:lpstr>
      <vt:lpstr>Diapositiva 48</vt:lpstr>
      <vt:lpstr>Interferencia cuántica, Squid en un campo externo</vt:lpstr>
      <vt:lpstr>Diapositiva 50</vt:lpstr>
      <vt:lpstr>Aplicaciones</vt:lpstr>
      <vt:lpstr>Aplicaciones</vt:lpstr>
      <vt:lpstr>increiblemente pequeños, suficientemente pequeños para medir campos magnéticos de organismos vivos. Los SQUIDs se han usado para medir campos magnéticos del cerebro del ratón, e investigar si habría suficiente magnetismo para atribuir su capacidad de navegación a una brújula interna. Si en un dispositivo SQUID se mantiene una corriente constante de polarización, el voltaje medido oscila con los cambios de fase en las dos uniones, los cuales, dependen de la variación del flujo magnético. El conteo de las oscilaciones, permite evaluar el cambio de flujo que se ha producido.</vt:lpstr>
      <vt:lpstr>Diapositiva 54</vt:lpstr>
      <vt:lpstr>Diapositiva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ruzzante</dc:creator>
  <cp:lastModifiedBy>Tio Rico McPato</cp:lastModifiedBy>
  <cp:revision>737</cp:revision>
  <dcterms:created xsi:type="dcterms:W3CDTF">2018-09-08T22:39:11Z</dcterms:created>
  <dcterms:modified xsi:type="dcterms:W3CDTF">2019-05-27T03:03:52Z</dcterms:modified>
</cp:coreProperties>
</file>